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40"/>
  </p:notesMasterIdLst>
  <p:sldIdLst>
    <p:sldId id="257" r:id="rId5"/>
    <p:sldId id="259" r:id="rId6"/>
    <p:sldId id="278" r:id="rId7"/>
    <p:sldId id="260" r:id="rId8"/>
    <p:sldId id="279" r:id="rId9"/>
    <p:sldId id="280" r:id="rId10"/>
    <p:sldId id="281" r:id="rId11"/>
    <p:sldId id="282" r:id="rId12"/>
    <p:sldId id="261" r:id="rId13"/>
    <p:sldId id="283" r:id="rId14"/>
    <p:sldId id="284" r:id="rId15"/>
    <p:sldId id="287" r:id="rId16"/>
    <p:sldId id="288" r:id="rId17"/>
    <p:sldId id="289" r:id="rId18"/>
    <p:sldId id="290" r:id="rId19"/>
    <p:sldId id="292" r:id="rId20"/>
    <p:sldId id="262" r:id="rId21"/>
    <p:sldId id="285" r:id="rId22"/>
    <p:sldId id="286" r:id="rId23"/>
    <p:sldId id="263" r:id="rId24"/>
    <p:sldId id="264" r:id="rId25"/>
    <p:sldId id="265" r:id="rId26"/>
    <p:sldId id="291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12" autoAdjust="0"/>
  </p:normalViewPr>
  <p:slideViewPr>
    <p:cSldViewPr>
      <p:cViewPr varScale="1">
        <p:scale>
          <a:sx n="89" d="100"/>
          <a:sy n="89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EE14CA-B87D-42F4-9E63-5AA344D917C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232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EA644-D58B-45D8-AB77-EFEF0EAB1BA0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4213"/>
            <a:ext cx="4576763" cy="34321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 flipV="1">
            <a:off x="0" y="692150"/>
            <a:ext cx="9144000" cy="71438"/>
          </a:xfrm>
          <a:prstGeom prst="rect">
            <a:avLst/>
          </a:prstGeom>
          <a:gradFill rotWithShape="1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4" name="Picture 4" descr="Simbolo_Politecn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1125538"/>
            <a:ext cx="12969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 flipV="1">
            <a:off x="0" y="6165850"/>
            <a:ext cx="9144000" cy="71438"/>
          </a:xfrm>
          <a:prstGeom prst="rect">
            <a:avLst/>
          </a:prstGeom>
          <a:gradFill rotWithShape="1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65400"/>
            <a:ext cx="7772400" cy="10350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187450" y="6248400"/>
            <a:ext cx="6480175" cy="609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 dirty="0"/>
              <a:t>Informatica  per </a:t>
            </a:r>
            <a:r>
              <a:rPr lang="it-IT" dirty="0" smtClean="0"/>
              <a:t>l’Ingegneria</a:t>
            </a:r>
            <a:endParaRPr lang="it-IT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0513" y="115888"/>
            <a:ext cx="2057400" cy="57515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19800" cy="57515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mbolo_Politecn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101600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 flipV="1">
            <a:off x="0" y="850900"/>
            <a:ext cx="9144000" cy="71438"/>
          </a:xfrm>
          <a:prstGeom prst="rect">
            <a:avLst/>
          </a:prstGeom>
          <a:gradFill rotWithShape="1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 flipV="1">
            <a:off x="0" y="6165850"/>
            <a:ext cx="9144000" cy="71438"/>
          </a:xfrm>
          <a:prstGeom prst="rect">
            <a:avLst/>
          </a:prstGeom>
          <a:gradFill rotWithShape="1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525962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03350" y="6324600"/>
            <a:ext cx="6192838" cy="533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9313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115888"/>
            <a:ext cx="46799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pic>
        <p:nvPicPr>
          <p:cNvPr id="1029" name="Picture 3" descr="Simbolo_Politecnic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1600" y="101600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 flipV="1">
            <a:off x="0" y="850900"/>
            <a:ext cx="9144000" cy="71438"/>
          </a:xfrm>
          <a:prstGeom prst="rect">
            <a:avLst/>
          </a:prstGeom>
          <a:gradFill rotWithShape="1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24750" y="6410325"/>
            <a:ext cx="116205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913" y="6324600"/>
            <a:ext cx="62642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410325"/>
            <a:ext cx="11985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flipV="1">
            <a:off x="0" y="6165850"/>
            <a:ext cx="9144000" cy="71438"/>
          </a:xfrm>
          <a:prstGeom prst="rect">
            <a:avLst/>
          </a:prstGeom>
          <a:gradFill rotWithShape="1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187450" y="6248400"/>
            <a:ext cx="6624638" cy="420688"/>
          </a:xfrm>
        </p:spPr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989138"/>
            <a:ext cx="8280400" cy="2043112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/>
              <a:t>Architettura di un calcolatore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Memorie RAM e ROM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accent2"/>
                </a:solidFill>
              </a:rPr>
              <a:t>RAM (Random Access Memory):</a:t>
            </a:r>
          </a:p>
          <a:p>
            <a:pPr eaLnBrk="1" hangingPunct="1">
              <a:buFontTx/>
              <a:buNone/>
            </a:pPr>
            <a:r>
              <a:rPr lang="it-IT" smtClean="0"/>
              <a:t>	-</a:t>
            </a:r>
            <a:r>
              <a:rPr lang="it-IT" smtClean="0">
                <a:solidFill>
                  <a:schemeClr val="accent2"/>
                </a:solidFill>
              </a:rPr>
              <a:t> </a:t>
            </a:r>
            <a:r>
              <a:rPr lang="it-IT" smtClean="0"/>
              <a:t>memoria ad accesso casuale: indirizzabile in qualunque cella per operazioni di lettura e scrittura</a:t>
            </a:r>
          </a:p>
          <a:p>
            <a:pPr eaLnBrk="1" hangingPunct="1"/>
            <a:r>
              <a:rPr lang="it-IT" smtClean="0">
                <a:solidFill>
                  <a:schemeClr val="accent2"/>
                </a:solidFill>
              </a:rPr>
              <a:t>ROM (Read Only Memory)</a:t>
            </a:r>
            <a:r>
              <a:rPr lang="it-IT" smtClean="0"/>
              <a:t>:</a:t>
            </a:r>
          </a:p>
          <a:p>
            <a:pPr eaLnBrk="1" hangingPunct="1">
              <a:buFontTx/>
              <a:buNone/>
            </a:pPr>
            <a:r>
              <a:rPr lang="it-IT" smtClean="0"/>
              <a:t>	- zone di memoria su cui è impossibile scrivere, inizializzate dal costruttore con dati e programmi che servono al funzionamento del sistema(contenuto protetto)</a:t>
            </a:r>
          </a:p>
          <a:p>
            <a:pPr eaLnBrk="1" hangingPunct="1">
              <a:buFontTx/>
              <a:buNone/>
            </a:pPr>
            <a:r>
              <a:rPr lang="it-IT" smtClean="0"/>
              <a:t>	- contenuto persistente(usate nei microprocessori  presenti in dispositivi di controllo:lavatrici , auto)</a:t>
            </a:r>
          </a:p>
          <a:p>
            <a:pPr eaLnBrk="1" hangingPunct="1">
              <a:buFontTx/>
              <a:buNone/>
            </a:pPr>
            <a:r>
              <a:rPr lang="it-IT" smtClean="0"/>
              <a:t>	</a:t>
            </a:r>
            <a:endParaRPr lang="it-IT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ROM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Classificazione in base alla scrittura dei costruttori:</a:t>
            </a:r>
          </a:p>
          <a:p>
            <a:pPr eaLnBrk="1" hangingPunct="1">
              <a:lnSpc>
                <a:spcPct val="90000"/>
              </a:lnSpc>
            </a:pPr>
            <a:r>
              <a:rPr lang="it-IT" b="1" smtClean="0">
                <a:solidFill>
                  <a:schemeClr val="accent2"/>
                </a:solidFill>
              </a:rPr>
              <a:t>EROM</a:t>
            </a:r>
            <a:r>
              <a:rPr lang="it-IT" smtClean="0"/>
              <a:t>(erasable ROM): cancellabili con raggi ultravioletti e riutilizzabili</a:t>
            </a:r>
          </a:p>
          <a:p>
            <a:pPr eaLnBrk="1" hangingPunct="1">
              <a:lnSpc>
                <a:spcPct val="90000"/>
              </a:lnSpc>
            </a:pPr>
            <a:r>
              <a:rPr lang="it-IT" b="1" smtClean="0">
                <a:solidFill>
                  <a:schemeClr val="accent2"/>
                </a:solidFill>
              </a:rPr>
              <a:t>PROM</a:t>
            </a:r>
            <a:r>
              <a:rPr lang="it-IT" smtClean="0"/>
              <a:t>(programmable ROM): scritte non in fase di costruzione, ma successivamente, con i programmatori di ROM</a:t>
            </a:r>
          </a:p>
          <a:p>
            <a:pPr eaLnBrk="1" hangingPunct="1">
              <a:lnSpc>
                <a:spcPct val="90000"/>
              </a:lnSpc>
            </a:pPr>
            <a:r>
              <a:rPr lang="it-IT" b="1" smtClean="0">
                <a:solidFill>
                  <a:schemeClr val="accent2"/>
                </a:solidFill>
              </a:rPr>
              <a:t>EPROM</a:t>
            </a:r>
            <a:r>
              <a:rPr lang="it-IT" smtClean="0"/>
              <a:t>(erasable programmable ROM)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 Il software contenuto nelle ROM prende il nome di </a:t>
            </a:r>
            <a:r>
              <a:rPr lang="it-IT" u="sng" smtClean="0">
                <a:solidFill>
                  <a:schemeClr val="accent2"/>
                </a:solidFill>
              </a:rPr>
              <a:t>FIRMWARE</a:t>
            </a:r>
            <a:r>
              <a:rPr lang="it-IT" smtClean="0"/>
              <a:t> per la sua natura a cavallo tra hardware(non modificabilità durante l’esecuzione) e software(programmabilità)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000" smtClean="0"/>
              <a:t>Esegue i programmi nella memoria centrale </a:t>
            </a:r>
            <a:r>
              <a:rPr lang="it-IT" sz="2000" i="1" u="sng" smtClean="0"/>
              <a:t>prelevando, decodificando ed eseguendo</a:t>
            </a:r>
            <a:r>
              <a:rPr lang="it-IT" sz="2000" smtClean="0"/>
              <a:t> una dopo l’altra le istruzioni </a:t>
            </a:r>
          </a:p>
          <a:p>
            <a:pPr eaLnBrk="1" hangingPunct="1">
              <a:lnSpc>
                <a:spcPct val="90000"/>
              </a:lnSpc>
            </a:pPr>
            <a:r>
              <a:rPr lang="it-IT" sz="2000" smtClean="0"/>
              <a:t>Contiene gli elementi circuitali che regolano il funzionamento dell’elaboratore: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- </a:t>
            </a:r>
            <a:r>
              <a:rPr lang="it-IT" sz="2000" b="1" smtClean="0">
                <a:solidFill>
                  <a:schemeClr val="accent2"/>
                </a:solidFill>
              </a:rPr>
              <a:t>unità di controllo</a:t>
            </a:r>
            <a:r>
              <a:rPr lang="it-IT" sz="20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   - prelievo e decodifica di istruzioni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   - invio segnali di controllo che provocano i trasferimenti o le   	elaborazioni necessari per l’esecuzione dell’istruzione 	decodificata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- </a:t>
            </a:r>
            <a:r>
              <a:rPr lang="it-IT" sz="2000" b="1" smtClean="0">
                <a:solidFill>
                  <a:schemeClr val="accent2"/>
                </a:solidFill>
              </a:rPr>
              <a:t>orologio di sistema</a:t>
            </a:r>
            <a:r>
              <a:rPr lang="it-IT" sz="20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  sincronizza le operazioni rispetto ad una data frequenza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- </a:t>
            </a:r>
            <a:r>
              <a:rPr lang="it-IT" sz="2000" b="1" smtClean="0">
                <a:solidFill>
                  <a:schemeClr val="accent2"/>
                </a:solidFill>
              </a:rPr>
              <a:t>unità aritmetico-logica(ALU, Arithmetic Logic Unit)</a:t>
            </a:r>
            <a:r>
              <a:rPr lang="it-IT" sz="20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     - realizza le operazioni aritmetiche e logiche eventualmente 	richieste per l’esecuzione dell’istruzione	    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L’unità di elaborazione (CPU)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 registri della CPU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800" b="1" smtClean="0">
                <a:solidFill>
                  <a:schemeClr val="accent2"/>
                </a:solidFill>
              </a:rPr>
              <a:t>Registro</a:t>
            </a:r>
            <a:r>
              <a:rPr lang="it-IT" sz="1800" smtClean="0"/>
              <a:t>: elemento di memoria leggibile e scrivibile molto 		    velocemente, utilizzabile per memorizzare risultati parziali o 	    informazioni di controllo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>
                <a:solidFill>
                  <a:schemeClr val="accent2"/>
                </a:solidFill>
              </a:rPr>
              <a:t>Registro</a:t>
            </a:r>
            <a:r>
              <a:rPr lang="it-IT" sz="1800" smtClean="0"/>
              <a:t> </a:t>
            </a:r>
            <a:r>
              <a:rPr lang="it-IT" sz="1800" smtClean="0">
                <a:solidFill>
                  <a:schemeClr val="accent2"/>
                </a:solidFill>
              </a:rPr>
              <a:t>dati</a:t>
            </a:r>
            <a:r>
              <a:rPr lang="it-IT" sz="1800" smtClean="0"/>
              <a:t>(</a:t>
            </a:r>
            <a:r>
              <a:rPr lang="it-IT" sz="1800" smtClean="0">
                <a:solidFill>
                  <a:schemeClr val="accent2"/>
                </a:solidFill>
              </a:rPr>
              <a:t>DR</a:t>
            </a:r>
            <a:r>
              <a:rPr lang="it-IT" sz="1800" smtClean="0"/>
              <a:t>):  lungo quanto una parola (</a:t>
            </a:r>
            <a:r>
              <a:rPr lang="it-IT" sz="1800" i="1" smtClean="0"/>
              <a:t>h</a:t>
            </a:r>
            <a:r>
              <a:rPr lang="it-IT" sz="1800" smtClean="0"/>
              <a:t> bit) 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>
                <a:solidFill>
                  <a:schemeClr val="accent2"/>
                </a:solidFill>
              </a:rPr>
              <a:t>Registro Indirizzi</a:t>
            </a:r>
            <a:r>
              <a:rPr lang="it-IT" sz="1800" smtClean="0"/>
              <a:t>(</a:t>
            </a:r>
            <a:r>
              <a:rPr lang="it-IT" sz="1800" smtClean="0">
                <a:solidFill>
                  <a:schemeClr val="accent2"/>
                </a:solidFill>
              </a:rPr>
              <a:t>AR</a:t>
            </a:r>
            <a:r>
              <a:rPr lang="it-IT" sz="1800" smtClean="0"/>
              <a:t>) : lungo </a:t>
            </a:r>
            <a:r>
              <a:rPr lang="it-IT" sz="1800" i="1" smtClean="0"/>
              <a:t>k</a:t>
            </a:r>
            <a:r>
              <a:rPr lang="it-IT" sz="1800" smtClean="0"/>
              <a:t> bit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>
                <a:solidFill>
                  <a:schemeClr val="accent2"/>
                </a:solidFill>
              </a:rPr>
              <a:t>Registro Istruzione Corrente</a:t>
            </a:r>
            <a:r>
              <a:rPr lang="it-IT" sz="1800" smtClean="0"/>
              <a:t> (</a:t>
            </a:r>
            <a:r>
              <a:rPr lang="it-IT" sz="1800" smtClean="0">
                <a:solidFill>
                  <a:schemeClr val="accent2"/>
                </a:solidFill>
              </a:rPr>
              <a:t>CIR</a:t>
            </a:r>
            <a:r>
              <a:rPr lang="it-IT" sz="1800" smtClean="0"/>
              <a:t>, Current Instruction Register): lungo </a:t>
            </a:r>
            <a:r>
              <a:rPr lang="it-IT" sz="1800" i="1" smtClean="0"/>
              <a:t>h</a:t>
            </a:r>
            <a:r>
              <a:rPr lang="it-IT" sz="1800" smtClean="0"/>
              <a:t> bit, contiene, istante per istante, l’istruzione in esecuzione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>
                <a:solidFill>
                  <a:schemeClr val="accent2"/>
                </a:solidFill>
              </a:rPr>
              <a:t>Contatore di</a:t>
            </a:r>
            <a:r>
              <a:rPr lang="it-IT" sz="1800" smtClean="0"/>
              <a:t> </a:t>
            </a:r>
            <a:r>
              <a:rPr lang="it-IT" sz="1800" smtClean="0">
                <a:solidFill>
                  <a:schemeClr val="accent2"/>
                </a:solidFill>
              </a:rPr>
              <a:t>programma</a:t>
            </a:r>
            <a:r>
              <a:rPr lang="it-IT" sz="1800" smtClean="0"/>
              <a:t>(</a:t>
            </a:r>
            <a:r>
              <a:rPr lang="it-IT" sz="1800" smtClean="0">
                <a:solidFill>
                  <a:schemeClr val="accent2"/>
                </a:solidFill>
              </a:rPr>
              <a:t>PC</a:t>
            </a:r>
            <a:r>
              <a:rPr lang="it-IT" sz="1800" smtClean="0"/>
              <a:t>, Program Counter): lungo </a:t>
            </a:r>
            <a:r>
              <a:rPr lang="it-IT" sz="1800" i="1" smtClean="0"/>
              <a:t>k</a:t>
            </a:r>
            <a:r>
              <a:rPr lang="it-IT" sz="1800" smtClean="0"/>
              <a:t> bit, contiene l’indirizzo della prossima istruzione del programma in esecuzione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>
                <a:solidFill>
                  <a:schemeClr val="accent2"/>
                </a:solidFill>
              </a:rPr>
              <a:t>Registro interruzioni</a:t>
            </a:r>
            <a:r>
              <a:rPr lang="it-IT" sz="1800" smtClean="0"/>
              <a:t>(</a:t>
            </a:r>
            <a:r>
              <a:rPr lang="it-IT" sz="1800" smtClean="0">
                <a:solidFill>
                  <a:schemeClr val="accent2"/>
                </a:solidFill>
              </a:rPr>
              <a:t>INTR</a:t>
            </a:r>
            <a:r>
              <a:rPr lang="it-IT" sz="1800" smtClean="0"/>
              <a:t>, Interrupt Register):contiene informazioni relative allo stato di funzionamento delle periferiche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/>
              <a:t>Registri per operandi e risultati delle elaborazioni aritmetiche-logiche svolte dall’ALU (A e B in  figura)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>
                <a:solidFill>
                  <a:schemeClr val="accent2"/>
                </a:solidFill>
              </a:rPr>
              <a:t>Registri di lavoro: </a:t>
            </a:r>
            <a:r>
              <a:rPr lang="it-IT" sz="1800" smtClean="0"/>
              <a:t>in numero elevato, analoghi a celle di memoria, contengono dati e istruzioni di uso frequente o risultati intermedi, leggibili e scrivibili velocemente, senza operazioni di lettura e scrittura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ALU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Capace anche di operazioni molto complesse(solo le 4 operazioni fondamentali negli esempi)</a:t>
            </a:r>
          </a:p>
          <a:p>
            <a:pPr eaLnBrk="1" hangingPunct="1"/>
            <a:r>
              <a:rPr lang="it-IT" smtClean="0"/>
              <a:t>Messa in azione dall’unità di controllo con un codice operativo </a:t>
            </a:r>
          </a:p>
          <a:p>
            <a:pPr eaLnBrk="1" hangingPunct="1"/>
            <a:r>
              <a:rPr lang="it-IT" smtClean="0"/>
              <a:t>Si serve dei registri operandi (A e B in figura), caricati con gli operandi prima dell’esecuzione dell’operazione</a:t>
            </a:r>
          </a:p>
          <a:p>
            <a:pPr eaLnBrk="1" hangingPunct="1"/>
            <a:r>
              <a:rPr lang="it-IT" smtClean="0"/>
              <a:t>Il registro A è caricato con il risultato dell’operazione dopo un certo tempo necessario all’esecuzione dell’operazione, misurato dall’orologio di sistema(nel caso di divisione intera il resto viene messo in B; per altre operazioni contenuto indefinito per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ALU- Registro di stato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it-IT" b="1" smtClean="0">
                <a:solidFill>
                  <a:schemeClr val="accent2"/>
                </a:solidFill>
              </a:rPr>
              <a:t>SR</a:t>
            </a:r>
            <a:r>
              <a:rPr lang="it-IT" smtClean="0"/>
              <a:t> (State Register): riporta indicazioni relative  al risultato delle operazioni svolte dalla ALU in alcuni suoi bit: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it-IT" smtClean="0">
                <a:solidFill>
                  <a:schemeClr val="accent2"/>
                </a:solidFill>
              </a:rPr>
              <a:t>Bit di carry</a:t>
            </a:r>
            <a:r>
              <a:rPr lang="it-IT" smtClean="0"/>
              <a:t>, indica la presenza di un riporto(carry over)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it-IT" smtClean="0">
                <a:solidFill>
                  <a:schemeClr val="accent2"/>
                </a:solidFill>
              </a:rPr>
              <a:t>Bit zero</a:t>
            </a:r>
            <a:r>
              <a:rPr lang="it-IT" smtClean="0"/>
              <a:t>, indica la presenza di un valore nullo in A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it-IT" smtClean="0">
                <a:solidFill>
                  <a:schemeClr val="accent2"/>
                </a:solidFill>
              </a:rPr>
              <a:t>Bit di segno</a:t>
            </a:r>
            <a:r>
              <a:rPr lang="it-IT" smtClean="0"/>
              <a:t>, riporta il segno del risultato dell’operazione aritmetica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it-IT" smtClean="0">
                <a:solidFill>
                  <a:schemeClr val="accent2"/>
                </a:solidFill>
              </a:rPr>
              <a:t>Bit di overflow</a:t>
            </a:r>
            <a:r>
              <a:rPr lang="it-IT" smtClean="0"/>
              <a:t>, rileva la condizione di overflow(se il risultato dell’ultima operazione supera il valore 2</a:t>
            </a:r>
            <a:r>
              <a:rPr lang="it-IT" baseline="30000" smtClean="0"/>
              <a:t>h</a:t>
            </a:r>
            <a:r>
              <a:rPr lang="it-IT" smtClean="0"/>
              <a:t>, massimo valore rappresentabile in A, se A è lungo </a:t>
            </a:r>
            <a:r>
              <a:rPr lang="it-IT" i="1" smtClean="0"/>
              <a:t>h</a:t>
            </a:r>
            <a:r>
              <a:rPr lang="it-IT" smtClean="0"/>
              <a:t> bit) </a:t>
            </a:r>
          </a:p>
          <a:p>
            <a:pPr marL="457200" indent="-457200" eaLnBrk="1" hangingPunct="1">
              <a:buFontTx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Il Clock di sistema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Si occupa di sincronizzare le operazioni:</a:t>
            </a:r>
          </a:p>
          <a:p>
            <a:pPr lvl="1" eaLnBrk="1" hangingPunct="1"/>
            <a:r>
              <a:rPr lang="it-IT" smtClean="0"/>
              <a:t>L’esecuzione di una singola istruzione di macchina può prevedere più clock</a:t>
            </a:r>
          </a:p>
          <a:p>
            <a:pPr lvl="1" eaLnBrk="1" hangingPunct="1"/>
            <a:r>
              <a:rPr lang="it-IT" smtClean="0"/>
              <a:t>Il clock è tarato in modo che ci sia il tempo di effettuare un’operazione, ma non abbastanza da effettuare quella successiva:</a:t>
            </a:r>
          </a:p>
          <a:p>
            <a:pPr lvl="2" eaLnBrk="1" hangingPunct="1"/>
            <a:r>
              <a:rPr lang="it-IT" smtClean="0"/>
              <a:t>L’informazione scorre senza sosta sotto forma di segnali elettrici in continuo movimento</a:t>
            </a:r>
          </a:p>
          <a:p>
            <a:pPr lvl="2" eaLnBrk="1" hangingPunct="1"/>
            <a:r>
              <a:rPr lang="it-IT" smtClean="0"/>
              <a:t>Ogni dispositivo(registri, memoria, ecc) ha una </a:t>
            </a:r>
            <a:r>
              <a:rPr lang="it-IT" b="1" smtClean="0">
                <a:solidFill>
                  <a:schemeClr val="accent2"/>
                </a:solidFill>
              </a:rPr>
              <a:t>porta</a:t>
            </a:r>
            <a:r>
              <a:rPr lang="it-IT" smtClean="0"/>
              <a:t> normalmente chiusa, in modo tale da non consentire l’entrata di dati e la sovrascrittura di quelli contenuti</a:t>
            </a:r>
          </a:p>
          <a:p>
            <a:pPr lvl="2" eaLnBrk="1" hangingPunct="1"/>
            <a:r>
              <a:rPr lang="it-IT" smtClean="0"/>
              <a:t>Un segnale di controllo proveniente dall’unità di controllo apre la porta del dispositivo su cui si deve effettuare un’operazione; un altro segnale la richiude dopo che l’operazione viene eseguita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L’unità di elaborazione (CPU)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703263" y="3397250"/>
            <a:ext cx="191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Registro istruzione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corrente (CIR)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68338" y="3413125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762000" y="5653088"/>
            <a:ext cx="188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Registro dati (DR)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4130675" y="5543550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267200" y="5486400"/>
            <a:ext cx="177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Registro indirizzi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(AR)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685800" y="5543550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685800" y="1549400"/>
            <a:ext cx="196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Registro contatore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di programma (PC)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668338" y="1568450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3581400" y="1312863"/>
            <a:ext cx="217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Registro di stato (SR)</a:t>
            </a:r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3657600" y="1190625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685800" y="2482850"/>
            <a:ext cx="1993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Registro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interruzioni (INTR)</a:t>
            </a:r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668338" y="2498725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2544" name="Group 15"/>
          <p:cNvGrpSpPr>
            <a:grpSpLocks/>
          </p:cNvGrpSpPr>
          <p:nvPr/>
        </p:nvGrpSpPr>
        <p:grpSpPr bwMode="auto">
          <a:xfrm>
            <a:off x="3657600" y="1949450"/>
            <a:ext cx="2057400" cy="609600"/>
            <a:chOff x="2304" y="1392"/>
            <a:chExt cx="1296" cy="384"/>
          </a:xfrm>
        </p:grpSpPr>
        <p:sp>
          <p:nvSpPr>
            <p:cNvPr id="22584" name="Text Box 16"/>
            <p:cNvSpPr txBox="1">
              <a:spLocks noChangeArrowheads="1"/>
            </p:cNvSpPr>
            <p:nvPr/>
          </p:nvSpPr>
          <p:spPr bwMode="auto">
            <a:xfrm>
              <a:off x="2842" y="146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2585" name="Rectangle 17"/>
            <p:cNvSpPr>
              <a:spLocks noChangeArrowheads="1"/>
            </p:cNvSpPr>
            <p:nvPr/>
          </p:nvSpPr>
          <p:spPr bwMode="auto">
            <a:xfrm>
              <a:off x="2304" y="1392"/>
              <a:ext cx="129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2545" name="Group 18"/>
          <p:cNvGrpSpPr>
            <a:grpSpLocks/>
          </p:cNvGrpSpPr>
          <p:nvPr/>
        </p:nvGrpSpPr>
        <p:grpSpPr bwMode="auto">
          <a:xfrm>
            <a:off x="3657600" y="2711450"/>
            <a:ext cx="2057400" cy="609600"/>
            <a:chOff x="2304" y="1872"/>
            <a:chExt cx="1296" cy="384"/>
          </a:xfrm>
        </p:grpSpPr>
        <p:sp>
          <p:nvSpPr>
            <p:cNvPr id="22582" name="Text Box 19"/>
            <p:cNvSpPr txBox="1">
              <a:spLocks noChangeArrowheads="1"/>
            </p:cNvSpPr>
            <p:nvPr/>
          </p:nvSpPr>
          <p:spPr bwMode="auto">
            <a:xfrm>
              <a:off x="2846" y="194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2583" name="Rectangle 20"/>
            <p:cNvSpPr>
              <a:spLocks noChangeArrowheads="1"/>
            </p:cNvSpPr>
            <p:nvPr/>
          </p:nvSpPr>
          <p:spPr bwMode="auto">
            <a:xfrm>
              <a:off x="2304" y="1872"/>
              <a:ext cx="129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2546" name="AutoShape 21"/>
          <p:cNvSpPr>
            <a:spLocks noChangeArrowheads="1"/>
          </p:cNvSpPr>
          <p:nvPr/>
        </p:nvSpPr>
        <p:spPr bwMode="auto">
          <a:xfrm rot="5400000">
            <a:off x="6362700" y="1987550"/>
            <a:ext cx="1524000" cy="1295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>
            <a:off x="6191250" y="3962400"/>
            <a:ext cx="180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Unità di controllo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(CU)</a:t>
            </a:r>
          </a:p>
        </p:txBody>
      </p:sp>
      <p:sp>
        <p:nvSpPr>
          <p:cNvPr id="22548" name="Rectangle 23"/>
          <p:cNvSpPr>
            <a:spLocks noChangeArrowheads="1"/>
          </p:cNvSpPr>
          <p:nvPr/>
        </p:nvSpPr>
        <p:spPr bwMode="auto">
          <a:xfrm>
            <a:off x="6096000" y="3695700"/>
            <a:ext cx="2057400" cy="118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9" name="Text Box 24"/>
          <p:cNvSpPr txBox="1">
            <a:spLocks noChangeArrowheads="1"/>
          </p:cNvSpPr>
          <p:nvPr/>
        </p:nvSpPr>
        <p:spPr bwMode="auto">
          <a:xfrm>
            <a:off x="4495800" y="451008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Clock</a:t>
            </a:r>
          </a:p>
        </p:txBody>
      </p:sp>
      <p:sp>
        <p:nvSpPr>
          <p:cNvPr id="22550" name="Oval 25"/>
          <p:cNvSpPr>
            <a:spLocks noChangeArrowheads="1"/>
          </p:cNvSpPr>
          <p:nvPr/>
        </p:nvSpPr>
        <p:spPr bwMode="auto">
          <a:xfrm>
            <a:off x="4267200" y="4495800"/>
            <a:ext cx="11430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51" name="Line 26"/>
          <p:cNvSpPr>
            <a:spLocks noChangeShapeType="1"/>
          </p:cNvSpPr>
          <p:nvPr/>
        </p:nvSpPr>
        <p:spPr bwMode="auto">
          <a:xfrm flipH="1">
            <a:off x="5715000" y="294005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27"/>
          <p:cNvSpPr>
            <a:spLocks noChangeShapeType="1"/>
          </p:cNvSpPr>
          <p:nvPr/>
        </p:nvSpPr>
        <p:spPr bwMode="auto">
          <a:xfrm flipH="1">
            <a:off x="5715000" y="225425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8"/>
          <p:cNvSpPr>
            <a:spLocks noChangeShapeType="1"/>
          </p:cNvSpPr>
          <p:nvPr/>
        </p:nvSpPr>
        <p:spPr bwMode="auto">
          <a:xfrm flipH="1">
            <a:off x="3200400" y="5257800"/>
            <a:ext cx="525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9"/>
          <p:cNvSpPr>
            <a:spLocks noChangeShapeType="1"/>
          </p:cNvSpPr>
          <p:nvPr/>
        </p:nvSpPr>
        <p:spPr bwMode="auto">
          <a:xfrm>
            <a:off x="1676400" y="5257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30"/>
          <p:cNvSpPr>
            <a:spLocks noChangeShapeType="1"/>
          </p:cNvSpPr>
          <p:nvPr/>
        </p:nvSpPr>
        <p:spPr bwMode="auto">
          <a:xfrm flipV="1">
            <a:off x="3200400" y="1447800"/>
            <a:ext cx="0" cy="381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31"/>
          <p:cNvSpPr>
            <a:spLocks noChangeShapeType="1"/>
          </p:cNvSpPr>
          <p:nvPr/>
        </p:nvSpPr>
        <p:spPr bwMode="auto">
          <a:xfrm>
            <a:off x="5181600" y="5257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Line 32"/>
          <p:cNvSpPr>
            <a:spLocks noChangeShapeType="1"/>
          </p:cNvSpPr>
          <p:nvPr/>
        </p:nvSpPr>
        <p:spPr bwMode="auto">
          <a:xfrm>
            <a:off x="4800600" y="4953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Line 33"/>
          <p:cNvSpPr>
            <a:spLocks noChangeShapeType="1"/>
          </p:cNvSpPr>
          <p:nvPr/>
        </p:nvSpPr>
        <p:spPr bwMode="auto">
          <a:xfrm>
            <a:off x="7162800" y="4876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Line 34"/>
          <p:cNvSpPr>
            <a:spLocks noChangeShapeType="1"/>
          </p:cNvSpPr>
          <p:nvPr/>
        </p:nvSpPr>
        <p:spPr bwMode="auto">
          <a:xfrm>
            <a:off x="2743200" y="18732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Line 35"/>
          <p:cNvSpPr>
            <a:spLocks noChangeShapeType="1"/>
          </p:cNvSpPr>
          <p:nvPr/>
        </p:nvSpPr>
        <p:spPr bwMode="auto">
          <a:xfrm>
            <a:off x="2743200" y="27876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Line 36"/>
          <p:cNvSpPr>
            <a:spLocks noChangeShapeType="1"/>
          </p:cNvSpPr>
          <p:nvPr/>
        </p:nvSpPr>
        <p:spPr bwMode="auto">
          <a:xfrm>
            <a:off x="2743200" y="37020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Line 37"/>
          <p:cNvSpPr>
            <a:spLocks noChangeShapeType="1"/>
          </p:cNvSpPr>
          <p:nvPr/>
        </p:nvSpPr>
        <p:spPr bwMode="auto">
          <a:xfrm>
            <a:off x="3200400" y="14160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Line 38"/>
          <p:cNvSpPr>
            <a:spLocks noChangeShapeType="1"/>
          </p:cNvSpPr>
          <p:nvPr/>
        </p:nvSpPr>
        <p:spPr bwMode="auto">
          <a:xfrm>
            <a:off x="3200400" y="22542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Line 39"/>
          <p:cNvSpPr>
            <a:spLocks noChangeShapeType="1"/>
          </p:cNvSpPr>
          <p:nvPr/>
        </p:nvSpPr>
        <p:spPr bwMode="auto">
          <a:xfrm>
            <a:off x="3200400" y="30162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565" name="AutoShape 40"/>
          <p:cNvCxnSpPr>
            <a:cxnSpLocks noChangeShapeType="1"/>
            <a:stCxn id="22546" idx="1"/>
            <a:endCxn id="22541" idx="3"/>
          </p:cNvCxnSpPr>
          <p:nvPr/>
        </p:nvCxnSpPr>
        <p:spPr bwMode="auto">
          <a:xfrm rot="5400000" flipH="1">
            <a:off x="6040438" y="1169987"/>
            <a:ext cx="757238" cy="1408113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566" name="Text Box 41"/>
          <p:cNvSpPr txBox="1">
            <a:spLocks noChangeArrowheads="1"/>
          </p:cNvSpPr>
          <p:nvPr/>
        </p:nvSpPr>
        <p:spPr bwMode="auto">
          <a:xfrm>
            <a:off x="6426200" y="2025650"/>
            <a:ext cx="1111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Unità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aritmetico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logica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(ALU)</a:t>
            </a:r>
          </a:p>
        </p:txBody>
      </p:sp>
      <p:sp>
        <p:nvSpPr>
          <p:cNvPr id="22567" name="Line 42"/>
          <p:cNvSpPr>
            <a:spLocks noChangeShapeType="1"/>
          </p:cNvSpPr>
          <p:nvPr/>
        </p:nvSpPr>
        <p:spPr bwMode="auto">
          <a:xfrm>
            <a:off x="1676400" y="52578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Rectangle 43"/>
          <p:cNvSpPr>
            <a:spLocks noChangeArrowheads="1"/>
          </p:cNvSpPr>
          <p:nvPr/>
        </p:nvSpPr>
        <p:spPr bwMode="auto">
          <a:xfrm>
            <a:off x="3657600" y="3505200"/>
            <a:ext cx="2057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69" name="Line 44"/>
          <p:cNvSpPr>
            <a:spLocks noChangeShapeType="1"/>
          </p:cNvSpPr>
          <p:nvPr/>
        </p:nvSpPr>
        <p:spPr bwMode="auto">
          <a:xfrm>
            <a:off x="3200400" y="3810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AutoShape 45"/>
          <p:cNvSpPr>
            <a:spLocks noChangeArrowheads="1"/>
          </p:cNvSpPr>
          <p:nvPr/>
        </p:nvSpPr>
        <p:spPr bwMode="auto">
          <a:xfrm>
            <a:off x="7162800" y="5257800"/>
            <a:ext cx="1828800" cy="1447800"/>
          </a:xfrm>
          <a:prstGeom prst="wedgeRectCallout">
            <a:avLst>
              <a:gd name="adj1" fmla="val -51389"/>
              <a:gd name="adj2" fmla="val -8892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Controllo:</a:t>
            </a:r>
          </a:p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   -Prelievo</a:t>
            </a:r>
          </a:p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   -Decodifica</a:t>
            </a:r>
          </a:p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   -Esecuzione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7454" name="AutoShape 46"/>
          <p:cNvSpPr>
            <a:spLocks noChangeArrowheads="1"/>
          </p:cNvSpPr>
          <p:nvPr/>
        </p:nvSpPr>
        <p:spPr bwMode="auto">
          <a:xfrm>
            <a:off x="2209800" y="5029200"/>
            <a:ext cx="2209800" cy="457200"/>
          </a:xfrm>
          <a:prstGeom prst="wedgeRectCallout">
            <a:avLst>
              <a:gd name="adj1" fmla="val 52444"/>
              <a:gd name="adj2" fmla="val -12881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Sincronizzazione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7455" name="AutoShape 47"/>
          <p:cNvSpPr>
            <a:spLocks noChangeArrowheads="1"/>
          </p:cNvSpPr>
          <p:nvPr/>
        </p:nvSpPr>
        <p:spPr bwMode="auto">
          <a:xfrm>
            <a:off x="6781800" y="304800"/>
            <a:ext cx="2209800" cy="1143000"/>
          </a:xfrm>
          <a:prstGeom prst="wedgeRectCallout">
            <a:avLst>
              <a:gd name="adj1" fmla="val -14440"/>
              <a:gd name="adj2" fmla="val 1470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Operazioni</a:t>
            </a:r>
          </a:p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aritmetiche</a:t>
            </a:r>
          </a:p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e logiche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7456" name="AutoShape 48"/>
          <p:cNvSpPr>
            <a:spLocks noChangeArrowheads="1"/>
          </p:cNvSpPr>
          <p:nvPr/>
        </p:nvSpPr>
        <p:spPr bwMode="auto">
          <a:xfrm>
            <a:off x="533400" y="6248400"/>
            <a:ext cx="3886200" cy="457200"/>
          </a:xfrm>
          <a:prstGeom prst="wedgeRectCallout">
            <a:avLst>
              <a:gd name="adj1" fmla="val 3880"/>
              <a:gd name="adj2" fmla="val -10798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Parola letta/da scrivere in MM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7457" name="AutoShape 49"/>
          <p:cNvSpPr>
            <a:spLocks noChangeArrowheads="1"/>
          </p:cNvSpPr>
          <p:nvPr/>
        </p:nvSpPr>
        <p:spPr bwMode="auto">
          <a:xfrm>
            <a:off x="5486400" y="6248400"/>
            <a:ext cx="2362200" cy="457200"/>
          </a:xfrm>
          <a:prstGeom prst="wedgeRectCallout">
            <a:avLst>
              <a:gd name="adj1" fmla="val -50000"/>
              <a:gd name="adj2" fmla="val -12534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Indirizzo cella MM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7458" name="AutoShape 50"/>
          <p:cNvSpPr>
            <a:spLocks noChangeArrowheads="1"/>
          </p:cNvSpPr>
          <p:nvPr/>
        </p:nvSpPr>
        <p:spPr bwMode="auto">
          <a:xfrm>
            <a:off x="228600" y="4419600"/>
            <a:ext cx="3200400" cy="457200"/>
          </a:xfrm>
          <a:prstGeom prst="wedgeRectCallout">
            <a:avLst>
              <a:gd name="adj1" fmla="val -34921"/>
              <a:gd name="adj2" fmla="val -15104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Istruzione in elaborazione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7459" name="AutoShape 51"/>
          <p:cNvSpPr>
            <a:spLocks noChangeArrowheads="1"/>
          </p:cNvSpPr>
          <p:nvPr/>
        </p:nvSpPr>
        <p:spPr bwMode="auto">
          <a:xfrm>
            <a:off x="304800" y="762000"/>
            <a:ext cx="2971800" cy="457200"/>
          </a:xfrm>
          <a:prstGeom prst="wedgeRectCallout">
            <a:avLst>
              <a:gd name="adj1" fmla="val -694"/>
              <a:gd name="adj2" fmla="val 1347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Indirizzo prox istruzione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7460" name="AutoShape 52"/>
          <p:cNvSpPr>
            <a:spLocks noChangeArrowheads="1"/>
          </p:cNvSpPr>
          <p:nvPr/>
        </p:nvSpPr>
        <p:spPr bwMode="auto">
          <a:xfrm>
            <a:off x="6781800" y="3124200"/>
            <a:ext cx="2209800" cy="457200"/>
          </a:xfrm>
          <a:prstGeom prst="wedgeRectCallout">
            <a:avLst>
              <a:gd name="adj1" fmla="val -96481"/>
              <a:gd name="adj2" fmla="val 8263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Registri generali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7461" name="AutoShape 53"/>
          <p:cNvSpPr>
            <a:spLocks noChangeArrowheads="1"/>
          </p:cNvSpPr>
          <p:nvPr/>
        </p:nvSpPr>
        <p:spPr bwMode="auto">
          <a:xfrm>
            <a:off x="6477000" y="76200"/>
            <a:ext cx="2209800" cy="1143000"/>
          </a:xfrm>
          <a:prstGeom prst="wedgeRectCallout">
            <a:avLst>
              <a:gd name="adj1" fmla="val -87787"/>
              <a:gd name="adj2" fmla="val 5611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Stato CPU</a:t>
            </a:r>
          </a:p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Flag: C, Z, S, V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3505200" y="1828800"/>
            <a:ext cx="5486400" cy="1600200"/>
            <a:chOff x="2208" y="1152"/>
            <a:chExt cx="3456" cy="1008"/>
          </a:xfrm>
        </p:grpSpPr>
        <p:sp>
          <p:nvSpPr>
            <p:cNvPr id="22580" name="AutoShape 55"/>
            <p:cNvSpPr>
              <a:spLocks noChangeArrowheads="1"/>
            </p:cNvSpPr>
            <p:nvPr/>
          </p:nvSpPr>
          <p:spPr bwMode="auto">
            <a:xfrm>
              <a:off x="4272" y="1584"/>
              <a:ext cx="1392" cy="288"/>
            </a:xfrm>
            <a:prstGeom prst="wedgeRectCallout">
              <a:avLst>
                <a:gd name="adj1" fmla="val -105028"/>
                <a:gd name="adj2" fmla="val -2534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Registri operandi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2581" name="Rectangle 56"/>
            <p:cNvSpPr>
              <a:spLocks noChangeArrowheads="1"/>
            </p:cNvSpPr>
            <p:nvPr/>
          </p:nvSpPr>
          <p:spPr bwMode="auto">
            <a:xfrm>
              <a:off x="2208" y="1152"/>
              <a:ext cx="1488" cy="1008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3" grpId="0" animBg="1" autoUpdateAnimBg="0"/>
      <p:bldP spid="17454" grpId="0" animBg="1" autoUpdateAnimBg="0"/>
      <p:bldP spid="17455" grpId="0" animBg="1" autoUpdateAnimBg="0"/>
      <p:bldP spid="17456" grpId="0" animBg="1" autoUpdateAnimBg="0"/>
      <p:bldP spid="17457" grpId="0" animBg="1" autoUpdateAnimBg="0"/>
      <p:bldP spid="17458" grpId="0" animBg="1" autoUpdateAnimBg="0"/>
      <p:bldP spid="17459" grpId="0" animBg="1" autoUpdateAnimBg="0"/>
      <p:bldP spid="17460" grpId="0" animBg="1" autoUpdateAnimBg="0"/>
      <p:bldP spid="1746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Il bus di sistema(1)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Insieme di connessioni elementari lungo cui viene trasferita informazione(trasmettendo valori di tensione)</a:t>
            </a:r>
          </a:p>
          <a:p>
            <a:pPr eaLnBrk="1" hangingPunct="1"/>
            <a:r>
              <a:rPr lang="it-IT" smtClean="0"/>
              <a:t>Collegamento aperto(non limitato ad un estremo) su cui si collegano le varie unità funzionali</a:t>
            </a:r>
          </a:p>
          <a:p>
            <a:pPr eaLnBrk="1" hangingPunct="1"/>
            <a:r>
              <a:rPr lang="it-IT" smtClean="0"/>
              <a:t>In ogni istante di tempo collega un’unità funzionale trasmettente ed una ricevente dati(CPU con memoria o CPU con interfaccia periferica)</a:t>
            </a:r>
          </a:p>
          <a:p>
            <a:pPr eaLnBrk="1" hangingPunct="1"/>
            <a:r>
              <a:rPr lang="it-IT" smtClean="0"/>
              <a:t>Sotto il controllo della CPU, che seleziona l’interconnessione da attivare e indica l’operazione da compiere: la CPU ha il ruolo di </a:t>
            </a:r>
            <a:r>
              <a:rPr lang="it-IT" smtClean="0">
                <a:solidFill>
                  <a:schemeClr val="accent2"/>
                </a:solidFill>
              </a:rPr>
              <a:t>MASTER</a:t>
            </a:r>
            <a:r>
              <a:rPr lang="it-IT" smtClean="0"/>
              <a:t>, le altre unità funzionali di </a:t>
            </a:r>
            <a:r>
              <a:rPr lang="it-IT" smtClean="0">
                <a:solidFill>
                  <a:schemeClr val="accent2"/>
                </a:solidFill>
              </a:rPr>
              <a:t>SLAVE</a:t>
            </a:r>
          </a:p>
          <a:p>
            <a:pPr eaLnBrk="1" hangingPunct="1"/>
            <a:endParaRPr lang="it-IT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Il Bus di sistema(2)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z="2000" smtClean="0"/>
              <a:t>Classificazione delle linee in base al tipo di informazione trasportata:</a:t>
            </a:r>
          </a:p>
          <a:p>
            <a:pPr eaLnBrk="1" hangingPunct="1"/>
            <a:r>
              <a:rPr lang="it-IT" sz="2000" b="1" smtClean="0">
                <a:solidFill>
                  <a:schemeClr val="accent2"/>
                </a:solidFill>
              </a:rPr>
              <a:t>Bus dati</a:t>
            </a:r>
            <a:r>
              <a:rPr lang="it-IT" sz="2000" smtClean="0"/>
              <a:t>: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- trasferisce dati dall’unità master alla slave e viceversa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- trasferisce in parallelo grazie alla presenza di molte linee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- in genere trasferisce ogni bit di una parola nello stesso istante, dedicando  una linea a ciascuno di essi(se il numero di linee del bus dati non è minore dei bit della parola)</a:t>
            </a:r>
          </a:p>
          <a:p>
            <a:pPr eaLnBrk="1" hangingPunct="1"/>
            <a:r>
              <a:rPr lang="it-IT" sz="2000" b="1" smtClean="0">
                <a:solidFill>
                  <a:schemeClr val="accent2"/>
                </a:solidFill>
              </a:rPr>
              <a:t>Bus indirizzi</a:t>
            </a:r>
            <a:r>
              <a:rPr lang="it-IT" sz="2000" smtClean="0"/>
              <a:t>: trasferisce indirizzi (per esempio l’indirizzo contenuto nel registro indirizzi alla memoria centrale per l’indirizzamento) </a:t>
            </a:r>
          </a:p>
          <a:p>
            <a:pPr eaLnBrk="1" hangingPunct="1"/>
            <a:r>
              <a:rPr lang="it-IT" sz="2000" b="1" smtClean="0">
                <a:solidFill>
                  <a:schemeClr val="accent2"/>
                </a:solidFill>
              </a:rPr>
              <a:t>Bus controlli</a:t>
            </a:r>
            <a:r>
              <a:rPr lang="it-IT" sz="2000" smtClean="0"/>
              <a:t>: trasferisce dall’unità master alla slave un codice corrispondente all’istruzione da eseguire e dall’unità slave alla master informazioni sull’espletamento dell’operazione</a:t>
            </a:r>
          </a:p>
          <a:p>
            <a:pPr eaLnBrk="1" hangingPunct="1">
              <a:buFontTx/>
              <a:buNone/>
            </a:pPr>
            <a:endParaRPr lang="it-IT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03350" y="6324600"/>
            <a:ext cx="6408738" cy="533400"/>
          </a:xfrm>
        </p:spPr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smtClean="0"/>
              <a:t>Indice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La macchina di Von Neumann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Memoria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CPU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Bus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Interfacce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Esempio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L’algoritmo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Il programma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Fasi di esecuzione di un’istruzione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03350" y="6324600"/>
            <a:ext cx="6192838" cy="344488"/>
          </a:xfrm>
        </p:spPr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Il bus di sistema</a:t>
            </a:r>
            <a:endParaRPr lang="it-IT" b="0" u="sng" smtClean="0">
              <a:solidFill>
                <a:srgbClr val="FF0000"/>
              </a:solidFill>
            </a:endParaRPr>
          </a:p>
        </p:txBody>
      </p:sp>
      <p:grpSp>
        <p:nvGrpSpPr>
          <p:cNvPr id="25604" name="Group 3"/>
          <p:cNvGrpSpPr>
            <a:grpSpLocks/>
          </p:cNvGrpSpPr>
          <p:nvPr/>
        </p:nvGrpSpPr>
        <p:grpSpPr bwMode="auto">
          <a:xfrm>
            <a:off x="936625" y="1143000"/>
            <a:ext cx="7010400" cy="4343400"/>
            <a:chOff x="1008" y="720"/>
            <a:chExt cx="4416" cy="2736"/>
          </a:xfrm>
        </p:grpSpPr>
        <p:sp>
          <p:nvSpPr>
            <p:cNvPr id="25624" name="Text Box 4"/>
            <p:cNvSpPr txBox="1">
              <a:spLocks noChangeArrowheads="1"/>
            </p:cNvSpPr>
            <p:nvPr/>
          </p:nvSpPr>
          <p:spPr bwMode="auto">
            <a:xfrm>
              <a:off x="1112" y="1974"/>
              <a:ext cx="10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Registro istruzione</a:t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>corrente (CIR)</a:t>
              </a:r>
            </a:p>
          </p:txBody>
        </p:sp>
        <p:sp>
          <p:nvSpPr>
            <p:cNvPr id="25625" name="Rectangle 5"/>
            <p:cNvSpPr>
              <a:spLocks noChangeArrowheads="1"/>
            </p:cNvSpPr>
            <p:nvPr/>
          </p:nvSpPr>
          <p:spPr bwMode="auto">
            <a:xfrm>
              <a:off x="1093" y="1967"/>
              <a:ext cx="1106" cy="3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26" name="Text Box 6"/>
            <p:cNvSpPr txBox="1">
              <a:spLocks noChangeArrowheads="1"/>
            </p:cNvSpPr>
            <p:nvPr/>
          </p:nvSpPr>
          <p:spPr bwMode="auto">
            <a:xfrm>
              <a:off x="1142" y="3142"/>
              <a:ext cx="10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Registro dati (DR)</a:t>
              </a:r>
            </a:p>
          </p:txBody>
        </p:sp>
        <p:sp>
          <p:nvSpPr>
            <p:cNvPr id="25627" name="Rectangle 7"/>
            <p:cNvSpPr>
              <a:spLocks noChangeArrowheads="1"/>
            </p:cNvSpPr>
            <p:nvPr/>
          </p:nvSpPr>
          <p:spPr bwMode="auto">
            <a:xfrm>
              <a:off x="2954" y="3071"/>
              <a:ext cx="1106" cy="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28" name="Text Box 8"/>
            <p:cNvSpPr txBox="1">
              <a:spLocks noChangeArrowheads="1"/>
            </p:cNvSpPr>
            <p:nvPr/>
          </p:nvSpPr>
          <p:spPr bwMode="auto">
            <a:xfrm>
              <a:off x="2999" y="3054"/>
              <a:ext cx="101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Registro indirizzi</a:t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>(AR)</a:t>
              </a:r>
            </a:p>
          </p:txBody>
        </p:sp>
        <p:sp>
          <p:nvSpPr>
            <p:cNvPr id="25629" name="Rectangle 9"/>
            <p:cNvSpPr>
              <a:spLocks noChangeArrowheads="1"/>
            </p:cNvSpPr>
            <p:nvPr/>
          </p:nvSpPr>
          <p:spPr bwMode="auto">
            <a:xfrm>
              <a:off x="1102" y="3071"/>
              <a:ext cx="1106" cy="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30" name="Text Box 10"/>
            <p:cNvSpPr txBox="1">
              <a:spLocks noChangeArrowheads="1"/>
            </p:cNvSpPr>
            <p:nvPr/>
          </p:nvSpPr>
          <p:spPr bwMode="auto">
            <a:xfrm>
              <a:off x="1102" y="1016"/>
              <a:ext cx="111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Registro contatore</a:t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>di programma (PC)</a:t>
              </a:r>
            </a:p>
          </p:txBody>
        </p:sp>
        <p:sp>
          <p:nvSpPr>
            <p:cNvPr id="25631" name="Rectangle 11"/>
            <p:cNvSpPr>
              <a:spLocks noChangeArrowheads="1"/>
            </p:cNvSpPr>
            <p:nvPr/>
          </p:nvSpPr>
          <p:spPr bwMode="auto">
            <a:xfrm>
              <a:off x="1093" y="1012"/>
              <a:ext cx="1106" cy="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32" name="Text Box 12"/>
            <p:cNvSpPr txBox="1">
              <a:spLocks noChangeArrowheads="1"/>
            </p:cNvSpPr>
            <p:nvPr/>
          </p:nvSpPr>
          <p:spPr bwMode="auto">
            <a:xfrm>
              <a:off x="2659" y="895"/>
              <a:ext cx="12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Registro di stato (SR)</a:t>
              </a:r>
            </a:p>
          </p:txBody>
        </p:sp>
        <p:sp>
          <p:nvSpPr>
            <p:cNvPr id="25633" name="Rectangle 13"/>
            <p:cNvSpPr>
              <a:spLocks noChangeArrowheads="1"/>
            </p:cNvSpPr>
            <p:nvPr/>
          </p:nvSpPr>
          <p:spPr bwMode="auto">
            <a:xfrm>
              <a:off x="2700" y="816"/>
              <a:ext cx="1106" cy="3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34" name="Text Box 14"/>
            <p:cNvSpPr txBox="1">
              <a:spLocks noChangeArrowheads="1"/>
            </p:cNvSpPr>
            <p:nvPr/>
          </p:nvSpPr>
          <p:spPr bwMode="auto">
            <a:xfrm>
              <a:off x="1102" y="1499"/>
              <a:ext cx="1137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Registro</a:t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>interruzioni (INTR</a:t>
              </a:r>
              <a:r>
                <a:rPr lang="en-US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25635" name="Rectangle 15"/>
            <p:cNvSpPr>
              <a:spLocks noChangeArrowheads="1"/>
            </p:cNvSpPr>
            <p:nvPr/>
          </p:nvSpPr>
          <p:spPr bwMode="auto">
            <a:xfrm>
              <a:off x="1093" y="1494"/>
              <a:ext cx="1106" cy="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36" name="Text Box 16"/>
            <p:cNvSpPr txBox="1">
              <a:spLocks noChangeArrowheads="1"/>
            </p:cNvSpPr>
            <p:nvPr/>
          </p:nvSpPr>
          <p:spPr bwMode="auto">
            <a:xfrm>
              <a:off x="3160" y="1287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5637" name="Rectangle 17"/>
            <p:cNvSpPr>
              <a:spLocks noChangeArrowheads="1"/>
            </p:cNvSpPr>
            <p:nvPr/>
          </p:nvSpPr>
          <p:spPr bwMode="auto">
            <a:xfrm>
              <a:off x="2700" y="1209"/>
              <a:ext cx="1106" cy="3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38" name="Text Box 18"/>
            <p:cNvSpPr txBox="1">
              <a:spLocks noChangeArrowheads="1"/>
            </p:cNvSpPr>
            <p:nvPr/>
          </p:nvSpPr>
          <p:spPr bwMode="auto">
            <a:xfrm>
              <a:off x="3163" y="1681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5639" name="Rectangle 19"/>
            <p:cNvSpPr>
              <a:spLocks noChangeArrowheads="1"/>
            </p:cNvSpPr>
            <p:nvPr/>
          </p:nvSpPr>
          <p:spPr bwMode="auto">
            <a:xfrm>
              <a:off x="2700" y="1604"/>
              <a:ext cx="1106" cy="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40" name="AutoShape 20"/>
            <p:cNvSpPr>
              <a:spLocks noChangeArrowheads="1"/>
            </p:cNvSpPr>
            <p:nvPr/>
          </p:nvSpPr>
          <p:spPr bwMode="auto">
            <a:xfrm rot="5400000">
              <a:off x="4168" y="1217"/>
              <a:ext cx="789" cy="69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41" name="Text Box 21"/>
            <p:cNvSpPr txBox="1">
              <a:spLocks noChangeArrowheads="1"/>
            </p:cNvSpPr>
            <p:nvPr/>
          </p:nvSpPr>
          <p:spPr bwMode="auto">
            <a:xfrm>
              <a:off x="3978" y="2252"/>
              <a:ext cx="114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Unità di controllo</a:t>
              </a:r>
              <a:br>
                <a:rPr lang="en-US">
                  <a:latin typeface="Times New Roman" pitchFamily="18" charset="0"/>
                </a:rPr>
              </a:br>
              <a:r>
                <a:rPr lang="en-US">
                  <a:latin typeface="Times New Roman" pitchFamily="18" charset="0"/>
                </a:rPr>
                <a:t>(CU)</a:t>
              </a:r>
            </a:p>
          </p:txBody>
        </p:sp>
        <p:sp>
          <p:nvSpPr>
            <p:cNvPr id="25642" name="Rectangle 22"/>
            <p:cNvSpPr>
              <a:spLocks noChangeArrowheads="1"/>
            </p:cNvSpPr>
            <p:nvPr/>
          </p:nvSpPr>
          <p:spPr bwMode="auto">
            <a:xfrm>
              <a:off x="4010" y="2094"/>
              <a:ext cx="1106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43" name="Text Box 23"/>
            <p:cNvSpPr txBox="1">
              <a:spLocks noChangeArrowheads="1"/>
            </p:cNvSpPr>
            <p:nvPr/>
          </p:nvSpPr>
          <p:spPr bwMode="auto">
            <a:xfrm>
              <a:off x="3150" y="2550"/>
              <a:ext cx="42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Clock</a:t>
              </a:r>
            </a:p>
          </p:txBody>
        </p:sp>
        <p:sp>
          <p:nvSpPr>
            <p:cNvPr id="25644" name="Oval 24"/>
            <p:cNvSpPr>
              <a:spLocks noChangeArrowheads="1"/>
            </p:cNvSpPr>
            <p:nvPr/>
          </p:nvSpPr>
          <p:spPr bwMode="auto">
            <a:xfrm>
              <a:off x="3027" y="2528"/>
              <a:ext cx="615" cy="2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45" name="Line 25"/>
            <p:cNvSpPr>
              <a:spLocks noChangeShapeType="1"/>
            </p:cNvSpPr>
            <p:nvPr/>
          </p:nvSpPr>
          <p:spPr bwMode="auto">
            <a:xfrm flipH="1">
              <a:off x="3806" y="1722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Line 26"/>
            <p:cNvSpPr>
              <a:spLocks noChangeShapeType="1"/>
            </p:cNvSpPr>
            <p:nvPr/>
          </p:nvSpPr>
          <p:spPr bwMode="auto">
            <a:xfrm flipH="1">
              <a:off x="3806" y="1367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Line 27"/>
            <p:cNvSpPr>
              <a:spLocks noChangeShapeType="1"/>
            </p:cNvSpPr>
            <p:nvPr/>
          </p:nvSpPr>
          <p:spPr bwMode="auto">
            <a:xfrm flipH="1">
              <a:off x="2454" y="2923"/>
              <a:ext cx="28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Line 28"/>
            <p:cNvSpPr>
              <a:spLocks noChangeShapeType="1"/>
            </p:cNvSpPr>
            <p:nvPr/>
          </p:nvSpPr>
          <p:spPr bwMode="auto">
            <a:xfrm>
              <a:off x="1635" y="2923"/>
              <a:ext cx="0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9" name="Line 29"/>
            <p:cNvSpPr>
              <a:spLocks noChangeShapeType="1"/>
            </p:cNvSpPr>
            <p:nvPr/>
          </p:nvSpPr>
          <p:spPr bwMode="auto">
            <a:xfrm flipV="1">
              <a:off x="2454" y="949"/>
              <a:ext cx="0" cy="1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Line 30"/>
            <p:cNvSpPr>
              <a:spLocks noChangeShapeType="1"/>
            </p:cNvSpPr>
            <p:nvPr/>
          </p:nvSpPr>
          <p:spPr bwMode="auto">
            <a:xfrm>
              <a:off x="3519" y="2923"/>
              <a:ext cx="0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Line 31"/>
            <p:cNvSpPr>
              <a:spLocks noChangeShapeType="1"/>
            </p:cNvSpPr>
            <p:nvPr/>
          </p:nvSpPr>
          <p:spPr bwMode="auto">
            <a:xfrm>
              <a:off x="3314" y="2765"/>
              <a:ext cx="0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Line 32"/>
            <p:cNvSpPr>
              <a:spLocks noChangeShapeType="1"/>
            </p:cNvSpPr>
            <p:nvPr/>
          </p:nvSpPr>
          <p:spPr bwMode="auto">
            <a:xfrm>
              <a:off x="4584" y="2725"/>
              <a:ext cx="0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Line 33"/>
            <p:cNvSpPr>
              <a:spLocks noChangeShapeType="1"/>
            </p:cNvSpPr>
            <p:nvPr/>
          </p:nvSpPr>
          <p:spPr bwMode="auto">
            <a:xfrm>
              <a:off x="2208" y="1170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Line 34"/>
            <p:cNvSpPr>
              <a:spLocks noChangeShapeType="1"/>
            </p:cNvSpPr>
            <p:nvPr/>
          </p:nvSpPr>
          <p:spPr bwMode="auto">
            <a:xfrm>
              <a:off x="2208" y="1643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Line 35"/>
            <p:cNvSpPr>
              <a:spLocks noChangeShapeType="1"/>
            </p:cNvSpPr>
            <p:nvPr/>
          </p:nvSpPr>
          <p:spPr bwMode="auto">
            <a:xfrm>
              <a:off x="2208" y="2117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Line 36"/>
            <p:cNvSpPr>
              <a:spLocks noChangeShapeType="1"/>
            </p:cNvSpPr>
            <p:nvPr/>
          </p:nvSpPr>
          <p:spPr bwMode="auto">
            <a:xfrm>
              <a:off x="2454" y="933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Line 37"/>
            <p:cNvSpPr>
              <a:spLocks noChangeShapeType="1"/>
            </p:cNvSpPr>
            <p:nvPr/>
          </p:nvSpPr>
          <p:spPr bwMode="auto">
            <a:xfrm>
              <a:off x="2454" y="1367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Line 38"/>
            <p:cNvSpPr>
              <a:spLocks noChangeShapeType="1"/>
            </p:cNvSpPr>
            <p:nvPr/>
          </p:nvSpPr>
          <p:spPr bwMode="auto">
            <a:xfrm>
              <a:off x="2454" y="1762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59" name="AutoShape 39"/>
            <p:cNvCxnSpPr>
              <a:cxnSpLocks noChangeShapeType="1"/>
              <a:stCxn id="25640" idx="1"/>
              <a:endCxn id="25633" idx="3"/>
            </p:cNvCxnSpPr>
            <p:nvPr/>
          </p:nvCxnSpPr>
          <p:spPr bwMode="auto">
            <a:xfrm rot="5400000" flipH="1">
              <a:off x="3988" y="792"/>
              <a:ext cx="392" cy="75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25660" name="Text Box 40"/>
            <p:cNvSpPr txBox="1">
              <a:spLocks noChangeArrowheads="1"/>
            </p:cNvSpPr>
            <p:nvPr/>
          </p:nvSpPr>
          <p:spPr bwMode="auto">
            <a:xfrm>
              <a:off x="4188" y="1263"/>
              <a:ext cx="63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Unità</a:t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>aritmetico</a:t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>logica</a:t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>(ALU)</a:t>
              </a:r>
            </a:p>
          </p:txBody>
        </p:sp>
        <p:sp>
          <p:nvSpPr>
            <p:cNvPr id="25661" name="Line 41"/>
            <p:cNvSpPr>
              <a:spLocks noChangeShapeType="1"/>
            </p:cNvSpPr>
            <p:nvPr/>
          </p:nvSpPr>
          <p:spPr bwMode="auto">
            <a:xfrm>
              <a:off x="1635" y="2923"/>
              <a:ext cx="8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Rectangle 42"/>
            <p:cNvSpPr>
              <a:spLocks noChangeArrowheads="1"/>
            </p:cNvSpPr>
            <p:nvPr/>
          </p:nvSpPr>
          <p:spPr bwMode="auto">
            <a:xfrm>
              <a:off x="2700" y="2015"/>
              <a:ext cx="1106" cy="3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63" name="Line 43"/>
            <p:cNvSpPr>
              <a:spLocks noChangeShapeType="1"/>
            </p:cNvSpPr>
            <p:nvPr/>
          </p:nvSpPr>
          <p:spPr bwMode="auto">
            <a:xfrm>
              <a:off x="2454" y="2173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Rectangle 44"/>
            <p:cNvSpPr>
              <a:spLocks noChangeArrowheads="1"/>
            </p:cNvSpPr>
            <p:nvPr/>
          </p:nvSpPr>
          <p:spPr bwMode="auto">
            <a:xfrm>
              <a:off x="1008" y="720"/>
              <a:ext cx="4416" cy="2736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65" name="Text Box 45"/>
            <p:cNvSpPr txBox="1">
              <a:spLocks noChangeArrowheads="1"/>
            </p:cNvSpPr>
            <p:nvPr/>
          </p:nvSpPr>
          <p:spPr bwMode="auto">
            <a:xfrm>
              <a:off x="4896" y="7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 sz="24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CPU</a:t>
              </a:r>
              <a:endParaRPr lang="en-GB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sp>
        <p:nvSpPr>
          <p:cNvPr id="25605" name="Line 46"/>
          <p:cNvSpPr>
            <a:spLocks noChangeShapeType="1"/>
          </p:cNvSpPr>
          <p:nvPr/>
        </p:nvSpPr>
        <p:spPr bwMode="auto">
          <a:xfrm>
            <a:off x="631825" y="5805488"/>
            <a:ext cx="7239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47"/>
          <p:cNvSpPr>
            <a:spLocks noChangeShapeType="1"/>
          </p:cNvSpPr>
          <p:nvPr/>
        </p:nvSpPr>
        <p:spPr bwMode="auto">
          <a:xfrm>
            <a:off x="479425" y="5957888"/>
            <a:ext cx="7391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Line 48"/>
          <p:cNvSpPr>
            <a:spLocks noChangeShapeType="1"/>
          </p:cNvSpPr>
          <p:nvPr/>
        </p:nvSpPr>
        <p:spPr bwMode="auto">
          <a:xfrm flipV="1">
            <a:off x="631825" y="1219200"/>
            <a:ext cx="0" cy="457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49"/>
          <p:cNvSpPr>
            <a:spLocks noChangeShapeType="1"/>
          </p:cNvSpPr>
          <p:nvPr/>
        </p:nvSpPr>
        <p:spPr bwMode="auto">
          <a:xfrm flipV="1">
            <a:off x="479425" y="1219200"/>
            <a:ext cx="0" cy="472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50"/>
          <p:cNvSpPr>
            <a:spLocks noChangeShapeType="1"/>
          </p:cNvSpPr>
          <p:nvPr/>
        </p:nvSpPr>
        <p:spPr bwMode="auto">
          <a:xfrm flipH="1">
            <a:off x="403225" y="1219200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51"/>
          <p:cNvSpPr>
            <a:spLocks noChangeShapeType="1"/>
          </p:cNvSpPr>
          <p:nvPr/>
        </p:nvSpPr>
        <p:spPr bwMode="auto">
          <a:xfrm flipH="1">
            <a:off x="631825" y="1219200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52"/>
          <p:cNvSpPr>
            <a:spLocks noChangeShapeType="1"/>
          </p:cNvSpPr>
          <p:nvPr/>
        </p:nvSpPr>
        <p:spPr bwMode="auto">
          <a:xfrm rot="16200000" flipH="1">
            <a:off x="7832725" y="5767388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53"/>
          <p:cNvSpPr>
            <a:spLocks noChangeShapeType="1"/>
          </p:cNvSpPr>
          <p:nvPr/>
        </p:nvSpPr>
        <p:spPr bwMode="auto">
          <a:xfrm rot="16200000" flipH="1">
            <a:off x="7832725" y="5995988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54"/>
          <p:cNvSpPr>
            <a:spLocks noChangeShapeType="1"/>
          </p:cNvSpPr>
          <p:nvPr/>
        </p:nvSpPr>
        <p:spPr bwMode="auto">
          <a:xfrm flipH="1">
            <a:off x="403225" y="106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55"/>
          <p:cNvSpPr>
            <a:spLocks noChangeShapeType="1"/>
          </p:cNvSpPr>
          <p:nvPr/>
        </p:nvSpPr>
        <p:spPr bwMode="auto">
          <a:xfrm>
            <a:off x="555625" y="106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56"/>
          <p:cNvSpPr>
            <a:spLocks noChangeShapeType="1"/>
          </p:cNvSpPr>
          <p:nvPr/>
        </p:nvSpPr>
        <p:spPr bwMode="auto">
          <a:xfrm>
            <a:off x="7870825" y="5729288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57"/>
          <p:cNvSpPr>
            <a:spLocks noChangeShapeType="1"/>
          </p:cNvSpPr>
          <p:nvPr/>
        </p:nvSpPr>
        <p:spPr bwMode="auto">
          <a:xfrm flipH="1">
            <a:off x="7870825" y="5881688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Text Box 58"/>
          <p:cNvSpPr txBox="1">
            <a:spLocks noChangeArrowheads="1"/>
          </p:cNvSpPr>
          <p:nvPr/>
        </p:nvSpPr>
        <p:spPr bwMode="auto">
          <a:xfrm>
            <a:off x="6276975" y="5881688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Bus di sistema</a:t>
            </a:r>
          </a:p>
        </p:txBody>
      </p:sp>
      <p:sp>
        <p:nvSpPr>
          <p:cNvPr id="25618" name="Line 59"/>
          <p:cNvSpPr>
            <a:spLocks noChangeShapeType="1"/>
          </p:cNvSpPr>
          <p:nvPr/>
        </p:nvSpPr>
        <p:spPr bwMode="auto">
          <a:xfrm flipH="1">
            <a:off x="631825" y="25908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60"/>
          <p:cNvSpPr>
            <a:spLocks noChangeShapeType="1"/>
          </p:cNvSpPr>
          <p:nvPr/>
        </p:nvSpPr>
        <p:spPr bwMode="auto">
          <a:xfrm rot="16200000" flipH="1">
            <a:off x="1698625" y="5562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61"/>
          <p:cNvSpPr>
            <a:spLocks noChangeShapeType="1"/>
          </p:cNvSpPr>
          <p:nvPr/>
        </p:nvSpPr>
        <p:spPr bwMode="auto">
          <a:xfrm rot="16200000" flipH="1">
            <a:off x="4708525" y="5600700"/>
            <a:ext cx="533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94" name="AutoShape 62"/>
          <p:cNvSpPr>
            <a:spLocks noChangeArrowheads="1"/>
          </p:cNvSpPr>
          <p:nvPr/>
        </p:nvSpPr>
        <p:spPr bwMode="auto">
          <a:xfrm>
            <a:off x="250825" y="6172200"/>
            <a:ext cx="4495800" cy="533400"/>
          </a:xfrm>
          <a:prstGeom prst="wedgeRectCallout">
            <a:avLst>
              <a:gd name="adj1" fmla="val -7097"/>
              <a:gd name="adj2" fmla="val -1056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Bus dati, Bus indirizzi, Bus controlli</a:t>
            </a:r>
          </a:p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8495" name="AutoShape 63"/>
          <p:cNvSpPr>
            <a:spLocks noChangeArrowheads="1"/>
          </p:cNvSpPr>
          <p:nvPr/>
        </p:nvSpPr>
        <p:spPr bwMode="auto">
          <a:xfrm>
            <a:off x="250825" y="6172200"/>
            <a:ext cx="1752600" cy="533400"/>
          </a:xfrm>
          <a:prstGeom prst="wedgeRectCallout">
            <a:avLst>
              <a:gd name="adj1" fmla="val 59782"/>
              <a:gd name="adj2" fmla="val -10803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 Master/slave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5623" name="Line 64"/>
          <p:cNvSpPr>
            <a:spLocks noChangeShapeType="1"/>
          </p:cNvSpPr>
          <p:nvPr/>
        </p:nvSpPr>
        <p:spPr bwMode="auto">
          <a:xfrm rot="16200000" flipH="1">
            <a:off x="5470525" y="5067300"/>
            <a:ext cx="14478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4" grpId="0" animBg="1" autoUpdateAnimBg="0"/>
      <p:bldP spid="1849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228600" y="5334000"/>
            <a:ext cx="8534400" cy="381000"/>
          </a:xfrm>
          <a:prstGeom prst="leftRightArrow">
            <a:avLst>
              <a:gd name="adj1" fmla="val 50000"/>
              <a:gd name="adj2" fmla="val 8825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14663" y="150813"/>
            <a:ext cx="3900487" cy="47625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Sequenza di lettura</a:t>
            </a:r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685800" y="1187450"/>
            <a:ext cx="3962400" cy="2776538"/>
            <a:chOff x="432" y="720"/>
            <a:chExt cx="2496" cy="1749"/>
          </a:xfrm>
        </p:grpSpPr>
        <p:sp>
          <p:nvSpPr>
            <p:cNvPr id="26670" name="Text Box 5"/>
            <p:cNvSpPr txBox="1">
              <a:spLocks noChangeArrowheads="1"/>
            </p:cNvSpPr>
            <p:nvPr/>
          </p:nvSpPr>
          <p:spPr bwMode="auto">
            <a:xfrm>
              <a:off x="631" y="1522"/>
              <a:ext cx="3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CIR</a:t>
              </a:r>
            </a:p>
          </p:txBody>
        </p:sp>
        <p:sp>
          <p:nvSpPr>
            <p:cNvPr id="26671" name="Rectangle 6"/>
            <p:cNvSpPr>
              <a:spLocks noChangeArrowheads="1"/>
            </p:cNvSpPr>
            <p:nvPr/>
          </p:nvSpPr>
          <p:spPr bwMode="auto">
            <a:xfrm>
              <a:off x="480" y="1517"/>
              <a:ext cx="624" cy="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72" name="Text Box 7"/>
            <p:cNvSpPr txBox="1">
              <a:spLocks noChangeArrowheads="1"/>
            </p:cNvSpPr>
            <p:nvPr/>
          </p:nvSpPr>
          <p:spPr bwMode="auto">
            <a:xfrm>
              <a:off x="480" y="2224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DR</a:t>
              </a:r>
            </a:p>
          </p:txBody>
        </p:sp>
        <p:sp>
          <p:nvSpPr>
            <p:cNvPr id="26673" name="Rectangle 8"/>
            <p:cNvSpPr>
              <a:spLocks noChangeArrowheads="1"/>
            </p:cNvSpPr>
            <p:nvPr/>
          </p:nvSpPr>
          <p:spPr bwMode="auto">
            <a:xfrm>
              <a:off x="1680" y="2223"/>
              <a:ext cx="650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74" name="Text Box 9"/>
            <p:cNvSpPr txBox="1">
              <a:spLocks noChangeArrowheads="1"/>
            </p:cNvSpPr>
            <p:nvPr/>
          </p:nvSpPr>
          <p:spPr bwMode="auto">
            <a:xfrm>
              <a:off x="1680" y="2212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AR</a:t>
              </a:r>
            </a:p>
          </p:txBody>
        </p:sp>
        <p:sp>
          <p:nvSpPr>
            <p:cNvPr id="26675" name="Rectangle 10"/>
            <p:cNvSpPr>
              <a:spLocks noChangeArrowheads="1"/>
            </p:cNvSpPr>
            <p:nvPr/>
          </p:nvSpPr>
          <p:spPr bwMode="auto">
            <a:xfrm>
              <a:off x="480" y="2223"/>
              <a:ext cx="630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76" name="Text Box 11"/>
            <p:cNvSpPr txBox="1">
              <a:spLocks noChangeArrowheads="1"/>
            </p:cNvSpPr>
            <p:nvPr/>
          </p:nvSpPr>
          <p:spPr bwMode="auto">
            <a:xfrm>
              <a:off x="640" y="910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PC</a:t>
              </a:r>
            </a:p>
          </p:txBody>
        </p:sp>
        <p:sp>
          <p:nvSpPr>
            <p:cNvPr id="26677" name="Rectangle 12"/>
            <p:cNvSpPr>
              <a:spLocks noChangeArrowheads="1"/>
            </p:cNvSpPr>
            <p:nvPr/>
          </p:nvSpPr>
          <p:spPr bwMode="auto">
            <a:xfrm>
              <a:off x="480" y="907"/>
              <a:ext cx="624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78" name="Text Box 13"/>
            <p:cNvSpPr txBox="1">
              <a:spLocks noChangeArrowheads="1"/>
            </p:cNvSpPr>
            <p:nvPr/>
          </p:nvSpPr>
          <p:spPr bwMode="auto">
            <a:xfrm>
              <a:off x="1632" y="768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SR</a:t>
              </a:r>
            </a:p>
          </p:txBody>
        </p:sp>
        <p:sp>
          <p:nvSpPr>
            <p:cNvPr id="26679" name="Rectangle 14"/>
            <p:cNvSpPr>
              <a:spLocks noChangeArrowheads="1"/>
            </p:cNvSpPr>
            <p:nvPr/>
          </p:nvSpPr>
          <p:spPr bwMode="auto">
            <a:xfrm>
              <a:off x="1447" y="781"/>
              <a:ext cx="617" cy="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80" name="Text Box 15"/>
            <p:cNvSpPr txBox="1">
              <a:spLocks noChangeArrowheads="1"/>
            </p:cNvSpPr>
            <p:nvPr/>
          </p:nvSpPr>
          <p:spPr bwMode="auto">
            <a:xfrm>
              <a:off x="546" y="1218"/>
              <a:ext cx="4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INTR</a:t>
              </a:r>
            </a:p>
          </p:txBody>
        </p:sp>
        <p:sp>
          <p:nvSpPr>
            <p:cNvPr id="26681" name="Rectangle 16"/>
            <p:cNvSpPr>
              <a:spLocks noChangeArrowheads="1"/>
            </p:cNvSpPr>
            <p:nvPr/>
          </p:nvSpPr>
          <p:spPr bwMode="auto">
            <a:xfrm>
              <a:off x="480" y="1215"/>
              <a:ext cx="624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82" name="Text Box 17"/>
            <p:cNvSpPr txBox="1">
              <a:spLocks noChangeArrowheads="1"/>
            </p:cNvSpPr>
            <p:nvPr/>
          </p:nvSpPr>
          <p:spPr bwMode="auto">
            <a:xfrm>
              <a:off x="1680" y="1008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683" name="Rectangle 18"/>
            <p:cNvSpPr>
              <a:spLocks noChangeArrowheads="1"/>
            </p:cNvSpPr>
            <p:nvPr/>
          </p:nvSpPr>
          <p:spPr bwMode="auto">
            <a:xfrm>
              <a:off x="1447" y="1033"/>
              <a:ext cx="617" cy="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84" name="Text Box 19"/>
            <p:cNvSpPr txBox="1">
              <a:spLocks noChangeArrowheads="1"/>
            </p:cNvSpPr>
            <p:nvPr/>
          </p:nvSpPr>
          <p:spPr bwMode="auto">
            <a:xfrm>
              <a:off x="1680" y="1276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6685" name="Rectangle 20"/>
            <p:cNvSpPr>
              <a:spLocks noChangeArrowheads="1"/>
            </p:cNvSpPr>
            <p:nvPr/>
          </p:nvSpPr>
          <p:spPr bwMode="auto">
            <a:xfrm>
              <a:off x="1447" y="1285"/>
              <a:ext cx="617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86" name="AutoShape 21"/>
            <p:cNvSpPr>
              <a:spLocks noChangeArrowheads="1"/>
            </p:cNvSpPr>
            <p:nvPr/>
          </p:nvSpPr>
          <p:spPr bwMode="auto">
            <a:xfrm rot="5400000">
              <a:off x="2331" y="1021"/>
              <a:ext cx="504" cy="47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87" name="Text Box 22"/>
            <p:cNvSpPr txBox="1">
              <a:spLocks noChangeArrowheads="1"/>
            </p:cNvSpPr>
            <p:nvPr/>
          </p:nvSpPr>
          <p:spPr bwMode="auto">
            <a:xfrm>
              <a:off x="2376" y="168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CU</a:t>
              </a:r>
            </a:p>
          </p:txBody>
        </p:sp>
        <p:sp>
          <p:nvSpPr>
            <p:cNvPr id="26688" name="Rectangle 23"/>
            <p:cNvSpPr>
              <a:spLocks noChangeArrowheads="1"/>
            </p:cNvSpPr>
            <p:nvPr/>
          </p:nvSpPr>
          <p:spPr bwMode="auto">
            <a:xfrm>
              <a:off x="2204" y="1598"/>
              <a:ext cx="632" cy="3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89" name="Text Box 24"/>
            <p:cNvSpPr txBox="1">
              <a:spLocks noChangeArrowheads="1"/>
            </p:cNvSpPr>
            <p:nvPr/>
          </p:nvSpPr>
          <p:spPr bwMode="auto">
            <a:xfrm>
              <a:off x="1755" y="1824"/>
              <a:ext cx="2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Ck</a:t>
              </a:r>
            </a:p>
          </p:txBody>
        </p:sp>
        <p:sp>
          <p:nvSpPr>
            <p:cNvPr id="26690" name="Oval 25"/>
            <p:cNvSpPr>
              <a:spLocks noChangeArrowheads="1"/>
            </p:cNvSpPr>
            <p:nvPr/>
          </p:nvSpPr>
          <p:spPr bwMode="auto">
            <a:xfrm>
              <a:off x="1671" y="1876"/>
              <a:ext cx="421" cy="1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91" name="Line 26"/>
            <p:cNvSpPr>
              <a:spLocks noChangeShapeType="1"/>
            </p:cNvSpPr>
            <p:nvPr/>
          </p:nvSpPr>
          <p:spPr bwMode="auto">
            <a:xfrm flipH="1">
              <a:off x="2064" y="1360"/>
              <a:ext cx="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Line 27"/>
            <p:cNvSpPr>
              <a:spLocks noChangeShapeType="1"/>
            </p:cNvSpPr>
            <p:nvPr/>
          </p:nvSpPr>
          <p:spPr bwMode="auto">
            <a:xfrm flipH="1">
              <a:off x="2064" y="1134"/>
              <a:ext cx="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Line 28"/>
            <p:cNvSpPr>
              <a:spLocks noChangeShapeType="1"/>
            </p:cNvSpPr>
            <p:nvPr/>
          </p:nvSpPr>
          <p:spPr bwMode="auto">
            <a:xfrm flipH="1">
              <a:off x="912" y="2128"/>
              <a:ext cx="19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Line 29"/>
            <p:cNvSpPr>
              <a:spLocks noChangeShapeType="1"/>
            </p:cNvSpPr>
            <p:nvPr/>
          </p:nvSpPr>
          <p:spPr bwMode="auto">
            <a:xfrm>
              <a:off x="768" y="2128"/>
              <a:ext cx="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Line 30"/>
            <p:cNvSpPr>
              <a:spLocks noChangeShapeType="1"/>
            </p:cNvSpPr>
            <p:nvPr/>
          </p:nvSpPr>
          <p:spPr bwMode="auto">
            <a:xfrm flipV="1">
              <a:off x="1278" y="866"/>
              <a:ext cx="0" cy="1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6" name="Line 31"/>
            <p:cNvSpPr>
              <a:spLocks noChangeShapeType="1"/>
            </p:cNvSpPr>
            <p:nvPr/>
          </p:nvSpPr>
          <p:spPr bwMode="auto">
            <a:xfrm>
              <a:off x="2007" y="2128"/>
              <a:ext cx="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7" name="Line 32"/>
            <p:cNvSpPr>
              <a:spLocks noChangeShapeType="1"/>
            </p:cNvSpPr>
            <p:nvPr/>
          </p:nvSpPr>
          <p:spPr bwMode="auto">
            <a:xfrm>
              <a:off x="1867" y="2027"/>
              <a:ext cx="0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8" name="Line 33"/>
            <p:cNvSpPr>
              <a:spLocks noChangeShapeType="1"/>
            </p:cNvSpPr>
            <p:nvPr/>
          </p:nvSpPr>
          <p:spPr bwMode="auto">
            <a:xfrm>
              <a:off x="2597" y="2002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9" name="Line 34"/>
            <p:cNvSpPr>
              <a:spLocks noChangeShapeType="1"/>
            </p:cNvSpPr>
            <p:nvPr/>
          </p:nvSpPr>
          <p:spPr bwMode="auto">
            <a:xfrm>
              <a:off x="1110" y="1008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0" name="Line 35"/>
            <p:cNvSpPr>
              <a:spLocks noChangeShapeType="1"/>
            </p:cNvSpPr>
            <p:nvPr/>
          </p:nvSpPr>
          <p:spPr bwMode="auto">
            <a:xfrm>
              <a:off x="1110" y="1310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1" name="Line 36"/>
            <p:cNvSpPr>
              <a:spLocks noChangeShapeType="1"/>
            </p:cNvSpPr>
            <p:nvPr/>
          </p:nvSpPr>
          <p:spPr bwMode="auto">
            <a:xfrm>
              <a:off x="1110" y="1613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2" name="Line 37"/>
            <p:cNvSpPr>
              <a:spLocks noChangeShapeType="1"/>
            </p:cNvSpPr>
            <p:nvPr/>
          </p:nvSpPr>
          <p:spPr bwMode="auto">
            <a:xfrm>
              <a:off x="1278" y="856"/>
              <a:ext cx="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3" name="Line 38"/>
            <p:cNvSpPr>
              <a:spLocks noChangeShapeType="1"/>
            </p:cNvSpPr>
            <p:nvPr/>
          </p:nvSpPr>
          <p:spPr bwMode="auto">
            <a:xfrm>
              <a:off x="1278" y="1134"/>
              <a:ext cx="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4" name="Line 39"/>
            <p:cNvSpPr>
              <a:spLocks noChangeShapeType="1"/>
            </p:cNvSpPr>
            <p:nvPr/>
          </p:nvSpPr>
          <p:spPr bwMode="auto">
            <a:xfrm>
              <a:off x="1278" y="1386"/>
              <a:ext cx="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705" name="AutoShape 40"/>
            <p:cNvCxnSpPr>
              <a:cxnSpLocks noChangeShapeType="1"/>
              <a:stCxn id="26686" idx="1"/>
              <a:endCxn id="26679" idx="3"/>
            </p:cNvCxnSpPr>
            <p:nvPr/>
          </p:nvCxnSpPr>
          <p:spPr bwMode="auto">
            <a:xfrm rot="5400000" flipH="1">
              <a:off x="2198" y="748"/>
              <a:ext cx="252" cy="51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sm" len="sm"/>
              <a:tailEnd type="triangle" w="sm" len="sm"/>
            </a:ln>
          </p:spPr>
        </p:cxnSp>
        <p:sp>
          <p:nvSpPr>
            <p:cNvPr id="26706" name="Text Box 41"/>
            <p:cNvSpPr txBox="1">
              <a:spLocks noChangeArrowheads="1"/>
            </p:cNvSpPr>
            <p:nvPr/>
          </p:nvSpPr>
          <p:spPr bwMode="auto">
            <a:xfrm>
              <a:off x="2326" y="1132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ALU</a:t>
              </a:r>
            </a:p>
          </p:txBody>
        </p:sp>
        <p:sp>
          <p:nvSpPr>
            <p:cNvPr id="26707" name="Line 42"/>
            <p:cNvSpPr>
              <a:spLocks noChangeShapeType="1"/>
            </p:cNvSpPr>
            <p:nvPr/>
          </p:nvSpPr>
          <p:spPr bwMode="auto">
            <a:xfrm>
              <a:off x="779" y="2128"/>
              <a:ext cx="4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8" name="Rectangle 43"/>
            <p:cNvSpPr>
              <a:spLocks noChangeArrowheads="1"/>
            </p:cNvSpPr>
            <p:nvPr/>
          </p:nvSpPr>
          <p:spPr bwMode="auto">
            <a:xfrm>
              <a:off x="1447" y="1548"/>
              <a:ext cx="617" cy="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709" name="Line 44"/>
            <p:cNvSpPr>
              <a:spLocks noChangeShapeType="1"/>
            </p:cNvSpPr>
            <p:nvPr/>
          </p:nvSpPr>
          <p:spPr bwMode="auto">
            <a:xfrm>
              <a:off x="1278" y="1649"/>
              <a:ext cx="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0" name="Rectangle 45"/>
            <p:cNvSpPr>
              <a:spLocks noChangeArrowheads="1"/>
            </p:cNvSpPr>
            <p:nvPr/>
          </p:nvSpPr>
          <p:spPr bwMode="auto">
            <a:xfrm>
              <a:off x="432" y="720"/>
              <a:ext cx="2496" cy="1749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630" name="AutoShape 46"/>
          <p:cNvSpPr>
            <a:spLocks noChangeArrowheads="1"/>
          </p:cNvSpPr>
          <p:nvPr/>
        </p:nvSpPr>
        <p:spPr bwMode="auto">
          <a:xfrm>
            <a:off x="228600" y="5791200"/>
            <a:ext cx="8534400" cy="381000"/>
          </a:xfrm>
          <a:prstGeom prst="leftRightArrow">
            <a:avLst>
              <a:gd name="adj1" fmla="val 50000"/>
              <a:gd name="adj2" fmla="val 8825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1" name="AutoShape 47"/>
          <p:cNvSpPr>
            <a:spLocks noChangeArrowheads="1"/>
          </p:cNvSpPr>
          <p:nvPr/>
        </p:nvSpPr>
        <p:spPr bwMode="auto">
          <a:xfrm>
            <a:off x="228600" y="4876800"/>
            <a:ext cx="8534400" cy="381000"/>
          </a:xfrm>
          <a:prstGeom prst="leftRightArrow">
            <a:avLst>
              <a:gd name="adj1" fmla="val 50000"/>
              <a:gd name="adj2" fmla="val 8825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6632" name="Group 48"/>
          <p:cNvGrpSpPr>
            <a:grpSpLocks/>
          </p:cNvGrpSpPr>
          <p:nvPr/>
        </p:nvGrpSpPr>
        <p:grpSpPr bwMode="auto">
          <a:xfrm>
            <a:off x="5148263" y="1111250"/>
            <a:ext cx="2895600" cy="3003550"/>
            <a:chOff x="3696" y="672"/>
            <a:chExt cx="1824" cy="1892"/>
          </a:xfrm>
        </p:grpSpPr>
        <p:sp>
          <p:nvSpPr>
            <p:cNvPr id="26661" name="Rectangle 49"/>
            <p:cNvSpPr>
              <a:spLocks noChangeArrowheads="1"/>
            </p:cNvSpPr>
            <p:nvPr/>
          </p:nvSpPr>
          <p:spPr bwMode="auto">
            <a:xfrm>
              <a:off x="4176" y="720"/>
              <a:ext cx="1344" cy="180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62" name="Line 50"/>
            <p:cNvSpPr>
              <a:spLocks noChangeShapeType="1"/>
            </p:cNvSpPr>
            <p:nvPr/>
          </p:nvSpPr>
          <p:spPr bwMode="auto">
            <a:xfrm>
              <a:off x="4176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Text Box 51"/>
            <p:cNvSpPr txBox="1">
              <a:spLocks noChangeArrowheads="1"/>
            </p:cNvSpPr>
            <p:nvPr/>
          </p:nvSpPr>
          <p:spPr bwMode="auto">
            <a:xfrm>
              <a:off x="3984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0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6664" name="Text Box 52"/>
            <p:cNvSpPr txBox="1">
              <a:spLocks noChangeArrowheads="1"/>
            </p:cNvSpPr>
            <p:nvPr/>
          </p:nvSpPr>
          <p:spPr bwMode="auto">
            <a:xfrm>
              <a:off x="3696" y="2333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1023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6665" name="Line 53"/>
            <p:cNvSpPr>
              <a:spLocks noChangeShapeType="1"/>
            </p:cNvSpPr>
            <p:nvPr/>
          </p:nvSpPr>
          <p:spPr bwMode="auto">
            <a:xfrm>
              <a:off x="4176" y="2381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Line 54"/>
            <p:cNvSpPr>
              <a:spLocks noChangeShapeType="1"/>
            </p:cNvSpPr>
            <p:nvPr/>
          </p:nvSpPr>
          <p:spPr bwMode="auto">
            <a:xfrm>
              <a:off x="4176" y="1613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Line 55"/>
            <p:cNvSpPr>
              <a:spLocks noChangeShapeType="1"/>
            </p:cNvSpPr>
            <p:nvPr/>
          </p:nvSpPr>
          <p:spPr bwMode="auto">
            <a:xfrm>
              <a:off x="4176" y="1469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Text Box 56"/>
            <p:cNvSpPr txBox="1">
              <a:spLocks noChangeArrowheads="1"/>
            </p:cNvSpPr>
            <p:nvPr/>
          </p:nvSpPr>
          <p:spPr bwMode="auto">
            <a:xfrm>
              <a:off x="3792" y="1421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123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6669" name="Text Box 57"/>
            <p:cNvSpPr txBox="1">
              <a:spLocks noChangeArrowheads="1"/>
            </p:cNvSpPr>
            <p:nvPr/>
          </p:nvSpPr>
          <p:spPr bwMode="auto">
            <a:xfrm>
              <a:off x="4608" y="1421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42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5292725" y="2330450"/>
            <a:ext cx="533400" cy="3365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 sz="16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123</a:t>
            </a:r>
            <a:endParaRPr lang="en-GB" sz="16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228600" y="1219200"/>
            <a:ext cx="8534400" cy="4038600"/>
            <a:chOff x="144" y="768"/>
            <a:chExt cx="5376" cy="2544"/>
          </a:xfrm>
        </p:grpSpPr>
        <p:sp>
          <p:nvSpPr>
            <p:cNvPr id="26656" name="AutoShape 60"/>
            <p:cNvSpPr>
              <a:spLocks noChangeArrowheads="1"/>
            </p:cNvSpPr>
            <p:nvPr/>
          </p:nvSpPr>
          <p:spPr bwMode="auto">
            <a:xfrm>
              <a:off x="144" y="3072"/>
              <a:ext cx="5376" cy="240"/>
            </a:xfrm>
            <a:prstGeom prst="leftRightArrow">
              <a:avLst>
                <a:gd name="adj1" fmla="val 50000"/>
                <a:gd name="adj2" fmla="val 88252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        </a:t>
              </a:r>
            </a:p>
          </p:txBody>
        </p:sp>
        <p:sp>
          <p:nvSpPr>
            <p:cNvPr id="26657" name="AutoShape 61"/>
            <p:cNvSpPr>
              <a:spLocks noChangeArrowheads="1"/>
            </p:cNvSpPr>
            <p:nvPr/>
          </p:nvSpPr>
          <p:spPr bwMode="auto">
            <a:xfrm>
              <a:off x="1920" y="2448"/>
              <a:ext cx="192" cy="672"/>
            </a:xfrm>
            <a:prstGeom prst="downArrow">
              <a:avLst>
                <a:gd name="adj1" fmla="val 50000"/>
                <a:gd name="adj2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58" name="AutoShape 62"/>
            <p:cNvSpPr>
              <a:spLocks noChangeArrowheads="1"/>
            </p:cNvSpPr>
            <p:nvPr/>
          </p:nvSpPr>
          <p:spPr bwMode="auto">
            <a:xfrm flipV="1">
              <a:off x="4752" y="2544"/>
              <a:ext cx="192" cy="576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59" name="Text Box 63"/>
            <p:cNvSpPr txBox="1">
              <a:spLocks noChangeArrowheads="1"/>
            </p:cNvSpPr>
            <p:nvPr/>
          </p:nvSpPr>
          <p:spPr bwMode="auto">
            <a:xfrm>
              <a:off x="1680" y="2230"/>
              <a:ext cx="672" cy="21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123</a:t>
              </a:r>
            </a:p>
          </p:txBody>
        </p:sp>
        <p:sp>
          <p:nvSpPr>
            <p:cNvPr id="26660" name="AutoShape 64"/>
            <p:cNvSpPr>
              <a:spLocks noChangeArrowheads="1"/>
            </p:cNvSpPr>
            <p:nvPr/>
          </p:nvSpPr>
          <p:spPr bwMode="auto">
            <a:xfrm>
              <a:off x="3072" y="768"/>
              <a:ext cx="672" cy="288"/>
            </a:xfrm>
            <a:prstGeom prst="wedgeRectCallout">
              <a:avLst>
                <a:gd name="adj1" fmla="val -157144"/>
                <a:gd name="adj2" fmla="val 48541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Passo 1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28600" y="1600200"/>
            <a:ext cx="8534400" cy="4572000"/>
            <a:chOff x="144" y="1008"/>
            <a:chExt cx="5376" cy="2880"/>
          </a:xfrm>
        </p:grpSpPr>
        <p:sp>
          <p:nvSpPr>
            <p:cNvPr id="26651" name="AutoShape 66"/>
            <p:cNvSpPr>
              <a:spLocks noChangeArrowheads="1"/>
            </p:cNvSpPr>
            <p:nvPr/>
          </p:nvSpPr>
          <p:spPr bwMode="auto">
            <a:xfrm>
              <a:off x="144" y="3648"/>
              <a:ext cx="5376" cy="240"/>
            </a:xfrm>
            <a:prstGeom prst="leftRightArrow">
              <a:avLst>
                <a:gd name="adj1" fmla="val 50000"/>
                <a:gd name="adj2" fmla="val 88252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52" name="AutoShape 67"/>
            <p:cNvSpPr>
              <a:spLocks noChangeArrowheads="1"/>
            </p:cNvSpPr>
            <p:nvPr/>
          </p:nvSpPr>
          <p:spPr bwMode="auto">
            <a:xfrm>
              <a:off x="2496" y="2496"/>
              <a:ext cx="192" cy="1200"/>
            </a:xfrm>
            <a:prstGeom prst="downArrow">
              <a:avLst>
                <a:gd name="adj1" fmla="val 50000"/>
                <a:gd name="adj2" fmla="val 80064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53" name="AutoShape 68"/>
            <p:cNvSpPr>
              <a:spLocks noChangeArrowheads="1"/>
            </p:cNvSpPr>
            <p:nvPr/>
          </p:nvSpPr>
          <p:spPr bwMode="auto">
            <a:xfrm flipV="1">
              <a:off x="4560" y="2544"/>
              <a:ext cx="192" cy="1152"/>
            </a:xfrm>
            <a:prstGeom prst="downArrow">
              <a:avLst>
                <a:gd name="adj1" fmla="val 50000"/>
                <a:gd name="adj2" fmla="val 76861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54" name="Text Box 69"/>
            <p:cNvSpPr txBox="1">
              <a:spLocks noChangeArrowheads="1"/>
            </p:cNvSpPr>
            <p:nvPr/>
          </p:nvSpPr>
          <p:spPr bwMode="auto">
            <a:xfrm>
              <a:off x="2592" y="2620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 sz="16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READ</a:t>
              </a:r>
              <a:endParaRPr lang="en-GB" sz="16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6655" name="AutoShape 70"/>
            <p:cNvSpPr>
              <a:spLocks noChangeArrowheads="1"/>
            </p:cNvSpPr>
            <p:nvPr/>
          </p:nvSpPr>
          <p:spPr bwMode="auto">
            <a:xfrm>
              <a:off x="3072" y="1008"/>
              <a:ext cx="672" cy="288"/>
            </a:xfrm>
            <a:prstGeom prst="wedgeRectCallout">
              <a:avLst>
                <a:gd name="adj1" fmla="val -119194"/>
                <a:gd name="adj2" fmla="val 49027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Passo 2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52400" y="914400"/>
            <a:ext cx="8610600" cy="4800600"/>
            <a:chOff x="96" y="576"/>
            <a:chExt cx="5424" cy="3024"/>
          </a:xfrm>
        </p:grpSpPr>
        <p:sp>
          <p:nvSpPr>
            <p:cNvPr id="26646" name="AutoShape 72"/>
            <p:cNvSpPr>
              <a:spLocks noChangeArrowheads="1"/>
            </p:cNvSpPr>
            <p:nvPr/>
          </p:nvSpPr>
          <p:spPr bwMode="auto">
            <a:xfrm>
              <a:off x="144" y="3360"/>
              <a:ext cx="5376" cy="240"/>
            </a:xfrm>
            <a:prstGeom prst="leftRightArrow">
              <a:avLst>
                <a:gd name="adj1" fmla="val 50000"/>
                <a:gd name="adj2" fmla="val 88252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   </a:t>
              </a:r>
            </a:p>
          </p:txBody>
        </p:sp>
        <p:sp>
          <p:nvSpPr>
            <p:cNvPr id="26647" name="AutoShape 73"/>
            <p:cNvSpPr>
              <a:spLocks noChangeArrowheads="1"/>
            </p:cNvSpPr>
            <p:nvPr/>
          </p:nvSpPr>
          <p:spPr bwMode="auto">
            <a:xfrm flipV="1">
              <a:off x="672" y="2448"/>
              <a:ext cx="192" cy="960"/>
            </a:xfrm>
            <a:prstGeom prst="downArrow">
              <a:avLst>
                <a:gd name="adj1" fmla="val 50000"/>
                <a:gd name="adj2" fmla="val 64051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48" name="AutoShape 74"/>
            <p:cNvSpPr>
              <a:spLocks noChangeArrowheads="1"/>
            </p:cNvSpPr>
            <p:nvPr/>
          </p:nvSpPr>
          <p:spPr bwMode="auto">
            <a:xfrm>
              <a:off x="4368" y="1632"/>
              <a:ext cx="192" cy="1776"/>
            </a:xfrm>
            <a:prstGeom prst="downArrow">
              <a:avLst>
                <a:gd name="adj1" fmla="val 50000"/>
                <a:gd name="adj2" fmla="val 69289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49" name="Text Box 75"/>
            <p:cNvSpPr txBox="1">
              <a:spLocks noChangeArrowheads="1"/>
            </p:cNvSpPr>
            <p:nvPr/>
          </p:nvSpPr>
          <p:spPr bwMode="auto">
            <a:xfrm>
              <a:off x="480" y="2230"/>
              <a:ext cx="624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 sz="16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42</a:t>
              </a:r>
              <a:endParaRPr lang="en-GB" sz="16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6650" name="AutoShape 76"/>
            <p:cNvSpPr>
              <a:spLocks noChangeArrowheads="1"/>
            </p:cNvSpPr>
            <p:nvPr/>
          </p:nvSpPr>
          <p:spPr bwMode="auto">
            <a:xfrm>
              <a:off x="96" y="576"/>
              <a:ext cx="672" cy="288"/>
            </a:xfrm>
            <a:prstGeom prst="wedgeRectCallout">
              <a:avLst>
                <a:gd name="adj1" fmla="val 19644"/>
                <a:gd name="adj2" fmla="val 540972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Passo 3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228600" y="1600200"/>
            <a:ext cx="8534400" cy="4572000"/>
            <a:chOff x="144" y="1008"/>
            <a:chExt cx="5376" cy="2880"/>
          </a:xfrm>
        </p:grpSpPr>
        <p:sp>
          <p:nvSpPr>
            <p:cNvPr id="26641" name="AutoShape 78"/>
            <p:cNvSpPr>
              <a:spLocks noChangeArrowheads="1"/>
            </p:cNvSpPr>
            <p:nvPr/>
          </p:nvSpPr>
          <p:spPr bwMode="auto">
            <a:xfrm>
              <a:off x="144" y="3648"/>
              <a:ext cx="5376" cy="240"/>
            </a:xfrm>
            <a:prstGeom prst="leftRightArrow">
              <a:avLst>
                <a:gd name="adj1" fmla="val 50000"/>
                <a:gd name="adj2" fmla="val 88252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          </a:t>
              </a:r>
            </a:p>
          </p:txBody>
        </p:sp>
        <p:sp>
          <p:nvSpPr>
            <p:cNvPr id="26642" name="AutoShape 79"/>
            <p:cNvSpPr>
              <a:spLocks noChangeArrowheads="1"/>
            </p:cNvSpPr>
            <p:nvPr/>
          </p:nvSpPr>
          <p:spPr bwMode="auto">
            <a:xfrm flipV="1">
              <a:off x="2496" y="2496"/>
              <a:ext cx="192" cy="1200"/>
            </a:xfrm>
            <a:prstGeom prst="downArrow">
              <a:avLst>
                <a:gd name="adj1" fmla="val 50000"/>
                <a:gd name="adj2" fmla="val 80064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43" name="AutoShape 80"/>
            <p:cNvSpPr>
              <a:spLocks noChangeArrowheads="1"/>
            </p:cNvSpPr>
            <p:nvPr/>
          </p:nvSpPr>
          <p:spPr bwMode="auto">
            <a:xfrm>
              <a:off x="4560" y="2544"/>
              <a:ext cx="192" cy="1152"/>
            </a:xfrm>
            <a:prstGeom prst="downArrow">
              <a:avLst>
                <a:gd name="adj1" fmla="val 50000"/>
                <a:gd name="adj2" fmla="val 76861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44" name="Text Box 81"/>
            <p:cNvSpPr txBox="1">
              <a:spLocks noChangeArrowheads="1"/>
            </p:cNvSpPr>
            <p:nvPr/>
          </p:nvSpPr>
          <p:spPr bwMode="auto">
            <a:xfrm>
              <a:off x="2592" y="2620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 sz="16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OK</a:t>
              </a:r>
              <a:endParaRPr lang="en-GB" sz="16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6645" name="AutoShape 82"/>
            <p:cNvSpPr>
              <a:spLocks noChangeArrowheads="1"/>
            </p:cNvSpPr>
            <p:nvPr/>
          </p:nvSpPr>
          <p:spPr bwMode="auto">
            <a:xfrm>
              <a:off x="3072" y="1008"/>
              <a:ext cx="672" cy="288"/>
            </a:xfrm>
            <a:prstGeom prst="wedgeRectCallout">
              <a:avLst>
                <a:gd name="adj1" fmla="val -119194"/>
                <a:gd name="adj2" fmla="val 49027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Passo 4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sp>
        <p:nvSpPr>
          <p:cNvPr id="26638" name="Text Box 83"/>
          <p:cNvSpPr txBox="1">
            <a:spLocks noChangeArrowheads="1"/>
          </p:cNvSpPr>
          <p:nvPr/>
        </p:nvSpPr>
        <p:spPr bwMode="auto">
          <a:xfrm>
            <a:off x="4643438" y="4868863"/>
            <a:ext cx="10080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/>
              <a:t>indirizzi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6639" name="Text Box 84"/>
          <p:cNvSpPr txBox="1">
            <a:spLocks noChangeArrowheads="1"/>
          </p:cNvSpPr>
          <p:nvPr/>
        </p:nvSpPr>
        <p:spPr bwMode="auto">
          <a:xfrm>
            <a:off x="4787900" y="5300663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dati</a:t>
            </a:r>
          </a:p>
        </p:txBody>
      </p:sp>
      <p:sp>
        <p:nvSpPr>
          <p:cNvPr id="26640" name="Text Box 85"/>
          <p:cNvSpPr txBox="1">
            <a:spLocks noChangeArrowheads="1"/>
          </p:cNvSpPr>
          <p:nvPr/>
        </p:nvSpPr>
        <p:spPr bwMode="auto">
          <a:xfrm>
            <a:off x="4716463" y="580548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controlli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7651" name="AutoShape 2"/>
          <p:cNvSpPr>
            <a:spLocks noChangeArrowheads="1"/>
          </p:cNvSpPr>
          <p:nvPr/>
        </p:nvSpPr>
        <p:spPr bwMode="auto">
          <a:xfrm>
            <a:off x="228600" y="5334000"/>
            <a:ext cx="8534400" cy="381000"/>
          </a:xfrm>
          <a:prstGeom prst="leftRightArrow">
            <a:avLst>
              <a:gd name="adj1" fmla="val 50000"/>
              <a:gd name="adj2" fmla="val 8825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3014663" y="150813"/>
            <a:ext cx="3946525" cy="47625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Sequenza di scrittura</a:t>
            </a:r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685800" y="1187450"/>
            <a:ext cx="3962400" cy="2776538"/>
            <a:chOff x="432" y="720"/>
            <a:chExt cx="2496" cy="1749"/>
          </a:xfrm>
        </p:grpSpPr>
        <p:sp>
          <p:nvSpPr>
            <p:cNvPr id="27698" name="Text Box 5"/>
            <p:cNvSpPr txBox="1">
              <a:spLocks noChangeArrowheads="1"/>
            </p:cNvSpPr>
            <p:nvPr/>
          </p:nvSpPr>
          <p:spPr bwMode="auto">
            <a:xfrm>
              <a:off x="631" y="1522"/>
              <a:ext cx="3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CIR</a:t>
              </a:r>
            </a:p>
          </p:txBody>
        </p:sp>
        <p:sp>
          <p:nvSpPr>
            <p:cNvPr id="27699" name="Rectangle 6"/>
            <p:cNvSpPr>
              <a:spLocks noChangeArrowheads="1"/>
            </p:cNvSpPr>
            <p:nvPr/>
          </p:nvSpPr>
          <p:spPr bwMode="auto">
            <a:xfrm>
              <a:off x="480" y="1517"/>
              <a:ext cx="624" cy="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00" name="Text Box 7"/>
            <p:cNvSpPr txBox="1">
              <a:spLocks noChangeArrowheads="1"/>
            </p:cNvSpPr>
            <p:nvPr/>
          </p:nvSpPr>
          <p:spPr bwMode="auto">
            <a:xfrm>
              <a:off x="480" y="2224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DR</a:t>
              </a:r>
            </a:p>
          </p:txBody>
        </p:sp>
        <p:sp>
          <p:nvSpPr>
            <p:cNvPr id="27701" name="Rectangle 8"/>
            <p:cNvSpPr>
              <a:spLocks noChangeArrowheads="1"/>
            </p:cNvSpPr>
            <p:nvPr/>
          </p:nvSpPr>
          <p:spPr bwMode="auto">
            <a:xfrm>
              <a:off x="1680" y="2223"/>
              <a:ext cx="650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02" name="Text Box 9"/>
            <p:cNvSpPr txBox="1">
              <a:spLocks noChangeArrowheads="1"/>
            </p:cNvSpPr>
            <p:nvPr/>
          </p:nvSpPr>
          <p:spPr bwMode="auto">
            <a:xfrm>
              <a:off x="1680" y="2212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AR</a:t>
              </a:r>
            </a:p>
          </p:txBody>
        </p:sp>
        <p:sp>
          <p:nvSpPr>
            <p:cNvPr id="27703" name="Rectangle 10"/>
            <p:cNvSpPr>
              <a:spLocks noChangeArrowheads="1"/>
            </p:cNvSpPr>
            <p:nvPr/>
          </p:nvSpPr>
          <p:spPr bwMode="auto">
            <a:xfrm>
              <a:off x="480" y="2223"/>
              <a:ext cx="630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04" name="Text Box 11"/>
            <p:cNvSpPr txBox="1">
              <a:spLocks noChangeArrowheads="1"/>
            </p:cNvSpPr>
            <p:nvPr/>
          </p:nvSpPr>
          <p:spPr bwMode="auto">
            <a:xfrm>
              <a:off x="640" y="910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PC</a:t>
              </a:r>
            </a:p>
          </p:txBody>
        </p:sp>
        <p:sp>
          <p:nvSpPr>
            <p:cNvPr id="27705" name="Rectangle 12"/>
            <p:cNvSpPr>
              <a:spLocks noChangeArrowheads="1"/>
            </p:cNvSpPr>
            <p:nvPr/>
          </p:nvSpPr>
          <p:spPr bwMode="auto">
            <a:xfrm>
              <a:off x="480" y="907"/>
              <a:ext cx="624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06" name="Text Box 13"/>
            <p:cNvSpPr txBox="1">
              <a:spLocks noChangeArrowheads="1"/>
            </p:cNvSpPr>
            <p:nvPr/>
          </p:nvSpPr>
          <p:spPr bwMode="auto">
            <a:xfrm>
              <a:off x="1632" y="768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SR</a:t>
              </a:r>
            </a:p>
          </p:txBody>
        </p:sp>
        <p:sp>
          <p:nvSpPr>
            <p:cNvPr id="27707" name="Rectangle 14"/>
            <p:cNvSpPr>
              <a:spLocks noChangeArrowheads="1"/>
            </p:cNvSpPr>
            <p:nvPr/>
          </p:nvSpPr>
          <p:spPr bwMode="auto">
            <a:xfrm>
              <a:off x="1447" y="781"/>
              <a:ext cx="617" cy="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08" name="Text Box 15"/>
            <p:cNvSpPr txBox="1">
              <a:spLocks noChangeArrowheads="1"/>
            </p:cNvSpPr>
            <p:nvPr/>
          </p:nvSpPr>
          <p:spPr bwMode="auto">
            <a:xfrm>
              <a:off x="546" y="1218"/>
              <a:ext cx="4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INTR</a:t>
              </a:r>
            </a:p>
          </p:txBody>
        </p:sp>
        <p:sp>
          <p:nvSpPr>
            <p:cNvPr id="27709" name="Rectangle 16"/>
            <p:cNvSpPr>
              <a:spLocks noChangeArrowheads="1"/>
            </p:cNvSpPr>
            <p:nvPr/>
          </p:nvSpPr>
          <p:spPr bwMode="auto">
            <a:xfrm>
              <a:off x="480" y="1215"/>
              <a:ext cx="624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10" name="Text Box 17"/>
            <p:cNvSpPr txBox="1">
              <a:spLocks noChangeArrowheads="1"/>
            </p:cNvSpPr>
            <p:nvPr/>
          </p:nvSpPr>
          <p:spPr bwMode="auto">
            <a:xfrm>
              <a:off x="1680" y="1008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7711" name="Rectangle 18"/>
            <p:cNvSpPr>
              <a:spLocks noChangeArrowheads="1"/>
            </p:cNvSpPr>
            <p:nvPr/>
          </p:nvSpPr>
          <p:spPr bwMode="auto">
            <a:xfrm>
              <a:off x="1447" y="1033"/>
              <a:ext cx="617" cy="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12" name="Text Box 19"/>
            <p:cNvSpPr txBox="1">
              <a:spLocks noChangeArrowheads="1"/>
            </p:cNvSpPr>
            <p:nvPr/>
          </p:nvSpPr>
          <p:spPr bwMode="auto">
            <a:xfrm>
              <a:off x="1680" y="1276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7713" name="Rectangle 20"/>
            <p:cNvSpPr>
              <a:spLocks noChangeArrowheads="1"/>
            </p:cNvSpPr>
            <p:nvPr/>
          </p:nvSpPr>
          <p:spPr bwMode="auto">
            <a:xfrm>
              <a:off x="1447" y="1285"/>
              <a:ext cx="617" cy="2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14" name="AutoShape 21"/>
            <p:cNvSpPr>
              <a:spLocks noChangeArrowheads="1"/>
            </p:cNvSpPr>
            <p:nvPr/>
          </p:nvSpPr>
          <p:spPr bwMode="auto">
            <a:xfrm rot="5400000">
              <a:off x="2331" y="1021"/>
              <a:ext cx="504" cy="47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15" name="Text Box 22"/>
            <p:cNvSpPr txBox="1">
              <a:spLocks noChangeArrowheads="1"/>
            </p:cNvSpPr>
            <p:nvPr/>
          </p:nvSpPr>
          <p:spPr bwMode="auto">
            <a:xfrm>
              <a:off x="2376" y="168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CU</a:t>
              </a:r>
            </a:p>
          </p:txBody>
        </p:sp>
        <p:sp>
          <p:nvSpPr>
            <p:cNvPr id="27716" name="Rectangle 23"/>
            <p:cNvSpPr>
              <a:spLocks noChangeArrowheads="1"/>
            </p:cNvSpPr>
            <p:nvPr/>
          </p:nvSpPr>
          <p:spPr bwMode="auto">
            <a:xfrm>
              <a:off x="2204" y="1598"/>
              <a:ext cx="632" cy="3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17" name="Text Box 24"/>
            <p:cNvSpPr txBox="1">
              <a:spLocks noChangeArrowheads="1"/>
            </p:cNvSpPr>
            <p:nvPr/>
          </p:nvSpPr>
          <p:spPr bwMode="auto">
            <a:xfrm>
              <a:off x="1755" y="1824"/>
              <a:ext cx="2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Ck</a:t>
              </a:r>
            </a:p>
          </p:txBody>
        </p:sp>
        <p:sp>
          <p:nvSpPr>
            <p:cNvPr id="27718" name="Oval 25"/>
            <p:cNvSpPr>
              <a:spLocks noChangeArrowheads="1"/>
            </p:cNvSpPr>
            <p:nvPr/>
          </p:nvSpPr>
          <p:spPr bwMode="auto">
            <a:xfrm>
              <a:off x="1671" y="1876"/>
              <a:ext cx="421" cy="1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19" name="Line 26"/>
            <p:cNvSpPr>
              <a:spLocks noChangeShapeType="1"/>
            </p:cNvSpPr>
            <p:nvPr/>
          </p:nvSpPr>
          <p:spPr bwMode="auto">
            <a:xfrm flipH="1">
              <a:off x="2064" y="1360"/>
              <a:ext cx="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0" name="Line 27"/>
            <p:cNvSpPr>
              <a:spLocks noChangeShapeType="1"/>
            </p:cNvSpPr>
            <p:nvPr/>
          </p:nvSpPr>
          <p:spPr bwMode="auto">
            <a:xfrm flipH="1">
              <a:off x="2064" y="1134"/>
              <a:ext cx="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1" name="Line 28"/>
            <p:cNvSpPr>
              <a:spLocks noChangeShapeType="1"/>
            </p:cNvSpPr>
            <p:nvPr/>
          </p:nvSpPr>
          <p:spPr bwMode="auto">
            <a:xfrm flipH="1">
              <a:off x="912" y="2128"/>
              <a:ext cx="19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2" name="Line 29"/>
            <p:cNvSpPr>
              <a:spLocks noChangeShapeType="1"/>
            </p:cNvSpPr>
            <p:nvPr/>
          </p:nvSpPr>
          <p:spPr bwMode="auto">
            <a:xfrm>
              <a:off x="768" y="2128"/>
              <a:ext cx="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3" name="Line 30"/>
            <p:cNvSpPr>
              <a:spLocks noChangeShapeType="1"/>
            </p:cNvSpPr>
            <p:nvPr/>
          </p:nvSpPr>
          <p:spPr bwMode="auto">
            <a:xfrm flipV="1">
              <a:off x="1278" y="866"/>
              <a:ext cx="0" cy="1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4" name="Line 31"/>
            <p:cNvSpPr>
              <a:spLocks noChangeShapeType="1"/>
            </p:cNvSpPr>
            <p:nvPr/>
          </p:nvSpPr>
          <p:spPr bwMode="auto">
            <a:xfrm>
              <a:off x="2007" y="2128"/>
              <a:ext cx="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Line 32"/>
            <p:cNvSpPr>
              <a:spLocks noChangeShapeType="1"/>
            </p:cNvSpPr>
            <p:nvPr/>
          </p:nvSpPr>
          <p:spPr bwMode="auto">
            <a:xfrm>
              <a:off x="1867" y="2027"/>
              <a:ext cx="0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6" name="Line 33"/>
            <p:cNvSpPr>
              <a:spLocks noChangeShapeType="1"/>
            </p:cNvSpPr>
            <p:nvPr/>
          </p:nvSpPr>
          <p:spPr bwMode="auto">
            <a:xfrm>
              <a:off x="2597" y="2002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7" name="Line 34"/>
            <p:cNvSpPr>
              <a:spLocks noChangeShapeType="1"/>
            </p:cNvSpPr>
            <p:nvPr/>
          </p:nvSpPr>
          <p:spPr bwMode="auto">
            <a:xfrm>
              <a:off x="1110" y="1008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8" name="Line 35"/>
            <p:cNvSpPr>
              <a:spLocks noChangeShapeType="1"/>
            </p:cNvSpPr>
            <p:nvPr/>
          </p:nvSpPr>
          <p:spPr bwMode="auto">
            <a:xfrm>
              <a:off x="1110" y="1310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9" name="Line 36"/>
            <p:cNvSpPr>
              <a:spLocks noChangeShapeType="1"/>
            </p:cNvSpPr>
            <p:nvPr/>
          </p:nvSpPr>
          <p:spPr bwMode="auto">
            <a:xfrm>
              <a:off x="1110" y="1613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0" name="Line 37"/>
            <p:cNvSpPr>
              <a:spLocks noChangeShapeType="1"/>
            </p:cNvSpPr>
            <p:nvPr/>
          </p:nvSpPr>
          <p:spPr bwMode="auto">
            <a:xfrm>
              <a:off x="1278" y="856"/>
              <a:ext cx="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Line 38"/>
            <p:cNvSpPr>
              <a:spLocks noChangeShapeType="1"/>
            </p:cNvSpPr>
            <p:nvPr/>
          </p:nvSpPr>
          <p:spPr bwMode="auto">
            <a:xfrm>
              <a:off x="1278" y="1134"/>
              <a:ext cx="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2" name="Line 39"/>
            <p:cNvSpPr>
              <a:spLocks noChangeShapeType="1"/>
            </p:cNvSpPr>
            <p:nvPr/>
          </p:nvSpPr>
          <p:spPr bwMode="auto">
            <a:xfrm>
              <a:off x="1278" y="1386"/>
              <a:ext cx="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33" name="AutoShape 40"/>
            <p:cNvCxnSpPr>
              <a:cxnSpLocks noChangeShapeType="1"/>
              <a:stCxn id="27714" idx="1"/>
              <a:endCxn id="27707" idx="3"/>
            </p:cNvCxnSpPr>
            <p:nvPr/>
          </p:nvCxnSpPr>
          <p:spPr bwMode="auto">
            <a:xfrm rot="5400000" flipH="1">
              <a:off x="2198" y="748"/>
              <a:ext cx="252" cy="51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sm" len="sm"/>
              <a:tailEnd type="triangle" w="sm" len="sm"/>
            </a:ln>
          </p:spPr>
        </p:cxnSp>
        <p:sp>
          <p:nvSpPr>
            <p:cNvPr id="27734" name="Text Box 41"/>
            <p:cNvSpPr txBox="1">
              <a:spLocks noChangeArrowheads="1"/>
            </p:cNvSpPr>
            <p:nvPr/>
          </p:nvSpPr>
          <p:spPr bwMode="auto">
            <a:xfrm>
              <a:off x="2326" y="1132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ALU</a:t>
              </a:r>
            </a:p>
          </p:txBody>
        </p:sp>
        <p:sp>
          <p:nvSpPr>
            <p:cNvPr id="27735" name="Line 42"/>
            <p:cNvSpPr>
              <a:spLocks noChangeShapeType="1"/>
            </p:cNvSpPr>
            <p:nvPr/>
          </p:nvSpPr>
          <p:spPr bwMode="auto">
            <a:xfrm>
              <a:off x="779" y="2128"/>
              <a:ext cx="4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Rectangle 43"/>
            <p:cNvSpPr>
              <a:spLocks noChangeArrowheads="1"/>
            </p:cNvSpPr>
            <p:nvPr/>
          </p:nvSpPr>
          <p:spPr bwMode="auto">
            <a:xfrm>
              <a:off x="1447" y="1548"/>
              <a:ext cx="617" cy="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737" name="Line 44"/>
            <p:cNvSpPr>
              <a:spLocks noChangeShapeType="1"/>
            </p:cNvSpPr>
            <p:nvPr/>
          </p:nvSpPr>
          <p:spPr bwMode="auto">
            <a:xfrm>
              <a:off x="1278" y="1649"/>
              <a:ext cx="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8" name="Rectangle 45"/>
            <p:cNvSpPr>
              <a:spLocks noChangeArrowheads="1"/>
            </p:cNvSpPr>
            <p:nvPr/>
          </p:nvSpPr>
          <p:spPr bwMode="auto">
            <a:xfrm>
              <a:off x="432" y="720"/>
              <a:ext cx="2496" cy="1749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654" name="AutoShape 46"/>
          <p:cNvSpPr>
            <a:spLocks noChangeArrowheads="1"/>
          </p:cNvSpPr>
          <p:nvPr/>
        </p:nvSpPr>
        <p:spPr bwMode="auto">
          <a:xfrm>
            <a:off x="228600" y="5791200"/>
            <a:ext cx="8534400" cy="381000"/>
          </a:xfrm>
          <a:prstGeom prst="leftRightArrow">
            <a:avLst>
              <a:gd name="adj1" fmla="val 50000"/>
              <a:gd name="adj2" fmla="val 8825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655" name="AutoShape 47"/>
          <p:cNvSpPr>
            <a:spLocks noChangeArrowheads="1"/>
          </p:cNvSpPr>
          <p:nvPr/>
        </p:nvSpPr>
        <p:spPr bwMode="auto">
          <a:xfrm>
            <a:off x="228600" y="4876800"/>
            <a:ext cx="8534400" cy="381000"/>
          </a:xfrm>
          <a:prstGeom prst="leftRightArrow">
            <a:avLst>
              <a:gd name="adj1" fmla="val 50000"/>
              <a:gd name="adj2" fmla="val 8825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7656" name="Group 48"/>
          <p:cNvGrpSpPr>
            <a:grpSpLocks/>
          </p:cNvGrpSpPr>
          <p:nvPr/>
        </p:nvGrpSpPr>
        <p:grpSpPr bwMode="auto">
          <a:xfrm>
            <a:off x="5148263" y="1111250"/>
            <a:ext cx="2895600" cy="3003550"/>
            <a:chOff x="3696" y="672"/>
            <a:chExt cx="1824" cy="1892"/>
          </a:xfrm>
        </p:grpSpPr>
        <p:sp>
          <p:nvSpPr>
            <p:cNvPr id="27689" name="Rectangle 49"/>
            <p:cNvSpPr>
              <a:spLocks noChangeArrowheads="1"/>
            </p:cNvSpPr>
            <p:nvPr/>
          </p:nvSpPr>
          <p:spPr bwMode="auto">
            <a:xfrm>
              <a:off x="4176" y="720"/>
              <a:ext cx="1344" cy="180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90" name="Line 50"/>
            <p:cNvSpPr>
              <a:spLocks noChangeShapeType="1"/>
            </p:cNvSpPr>
            <p:nvPr/>
          </p:nvSpPr>
          <p:spPr bwMode="auto">
            <a:xfrm>
              <a:off x="4176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Text Box 51"/>
            <p:cNvSpPr txBox="1">
              <a:spLocks noChangeArrowheads="1"/>
            </p:cNvSpPr>
            <p:nvPr/>
          </p:nvSpPr>
          <p:spPr bwMode="auto">
            <a:xfrm>
              <a:off x="3984" y="6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0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7692" name="Text Box 52"/>
            <p:cNvSpPr txBox="1">
              <a:spLocks noChangeArrowheads="1"/>
            </p:cNvSpPr>
            <p:nvPr/>
          </p:nvSpPr>
          <p:spPr bwMode="auto">
            <a:xfrm>
              <a:off x="3696" y="2333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1023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7693" name="Line 53"/>
            <p:cNvSpPr>
              <a:spLocks noChangeShapeType="1"/>
            </p:cNvSpPr>
            <p:nvPr/>
          </p:nvSpPr>
          <p:spPr bwMode="auto">
            <a:xfrm>
              <a:off x="4176" y="2381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54"/>
            <p:cNvSpPr>
              <a:spLocks noChangeShapeType="1"/>
            </p:cNvSpPr>
            <p:nvPr/>
          </p:nvSpPr>
          <p:spPr bwMode="auto">
            <a:xfrm>
              <a:off x="4176" y="1613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55"/>
            <p:cNvSpPr>
              <a:spLocks noChangeShapeType="1"/>
            </p:cNvSpPr>
            <p:nvPr/>
          </p:nvSpPr>
          <p:spPr bwMode="auto">
            <a:xfrm>
              <a:off x="4176" y="1469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Text Box 56"/>
            <p:cNvSpPr txBox="1">
              <a:spLocks noChangeArrowheads="1"/>
            </p:cNvSpPr>
            <p:nvPr/>
          </p:nvSpPr>
          <p:spPr bwMode="auto">
            <a:xfrm>
              <a:off x="3792" y="1421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123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7697" name="Text Box 57"/>
            <p:cNvSpPr txBox="1">
              <a:spLocks noChangeArrowheads="1"/>
            </p:cNvSpPr>
            <p:nvPr/>
          </p:nvSpPr>
          <p:spPr bwMode="auto">
            <a:xfrm>
              <a:off x="4608" y="1421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42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sp>
        <p:nvSpPr>
          <p:cNvPr id="20538" name="Text Box 58"/>
          <p:cNvSpPr txBox="1">
            <a:spLocks noChangeArrowheads="1"/>
          </p:cNvSpPr>
          <p:nvPr/>
        </p:nvSpPr>
        <p:spPr bwMode="auto">
          <a:xfrm>
            <a:off x="5292725" y="2330450"/>
            <a:ext cx="533400" cy="3365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 sz="16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123</a:t>
            </a:r>
            <a:endParaRPr lang="en-GB" sz="16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228600" y="1219200"/>
            <a:ext cx="8534400" cy="4038600"/>
            <a:chOff x="144" y="768"/>
            <a:chExt cx="5376" cy="2544"/>
          </a:xfrm>
        </p:grpSpPr>
        <p:sp>
          <p:nvSpPr>
            <p:cNvPr id="27684" name="AutoShape 60"/>
            <p:cNvSpPr>
              <a:spLocks noChangeArrowheads="1"/>
            </p:cNvSpPr>
            <p:nvPr/>
          </p:nvSpPr>
          <p:spPr bwMode="auto">
            <a:xfrm>
              <a:off x="144" y="3072"/>
              <a:ext cx="5376" cy="240"/>
            </a:xfrm>
            <a:prstGeom prst="leftRightArrow">
              <a:avLst>
                <a:gd name="adj1" fmla="val 50000"/>
                <a:gd name="adj2" fmla="val 88252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       </a:t>
              </a:r>
            </a:p>
          </p:txBody>
        </p:sp>
        <p:sp>
          <p:nvSpPr>
            <p:cNvPr id="27685" name="AutoShape 61"/>
            <p:cNvSpPr>
              <a:spLocks noChangeArrowheads="1"/>
            </p:cNvSpPr>
            <p:nvPr/>
          </p:nvSpPr>
          <p:spPr bwMode="auto">
            <a:xfrm>
              <a:off x="1920" y="2448"/>
              <a:ext cx="192" cy="672"/>
            </a:xfrm>
            <a:prstGeom prst="downArrow">
              <a:avLst>
                <a:gd name="adj1" fmla="val 50000"/>
                <a:gd name="adj2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86" name="AutoShape 62"/>
            <p:cNvSpPr>
              <a:spLocks noChangeArrowheads="1"/>
            </p:cNvSpPr>
            <p:nvPr/>
          </p:nvSpPr>
          <p:spPr bwMode="auto">
            <a:xfrm flipV="1">
              <a:off x="4752" y="2544"/>
              <a:ext cx="192" cy="576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87" name="Text Box 63"/>
            <p:cNvSpPr txBox="1">
              <a:spLocks noChangeArrowheads="1"/>
            </p:cNvSpPr>
            <p:nvPr/>
          </p:nvSpPr>
          <p:spPr bwMode="auto">
            <a:xfrm>
              <a:off x="1680" y="2230"/>
              <a:ext cx="672" cy="21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>
                  <a:latin typeface="Times New Roman" pitchFamily="18" charset="0"/>
                </a:rPr>
                <a:t>123</a:t>
              </a:r>
            </a:p>
          </p:txBody>
        </p:sp>
        <p:sp>
          <p:nvSpPr>
            <p:cNvPr id="27688" name="AutoShape 64"/>
            <p:cNvSpPr>
              <a:spLocks noChangeArrowheads="1"/>
            </p:cNvSpPr>
            <p:nvPr/>
          </p:nvSpPr>
          <p:spPr bwMode="auto">
            <a:xfrm>
              <a:off x="3072" y="768"/>
              <a:ext cx="672" cy="288"/>
            </a:xfrm>
            <a:prstGeom prst="wedgeRectCallout">
              <a:avLst>
                <a:gd name="adj1" fmla="val -157144"/>
                <a:gd name="adj2" fmla="val 48541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Passo 1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28600" y="1600200"/>
            <a:ext cx="8534400" cy="4572000"/>
            <a:chOff x="144" y="1008"/>
            <a:chExt cx="5376" cy="2880"/>
          </a:xfrm>
        </p:grpSpPr>
        <p:sp>
          <p:nvSpPr>
            <p:cNvPr id="27679" name="AutoShape 66"/>
            <p:cNvSpPr>
              <a:spLocks noChangeArrowheads="1"/>
            </p:cNvSpPr>
            <p:nvPr/>
          </p:nvSpPr>
          <p:spPr bwMode="auto">
            <a:xfrm>
              <a:off x="144" y="3648"/>
              <a:ext cx="5376" cy="240"/>
            </a:xfrm>
            <a:prstGeom prst="leftRightArrow">
              <a:avLst>
                <a:gd name="adj1" fmla="val 50000"/>
                <a:gd name="adj2" fmla="val 88252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80" name="AutoShape 67"/>
            <p:cNvSpPr>
              <a:spLocks noChangeArrowheads="1"/>
            </p:cNvSpPr>
            <p:nvPr/>
          </p:nvSpPr>
          <p:spPr bwMode="auto">
            <a:xfrm>
              <a:off x="2496" y="2496"/>
              <a:ext cx="192" cy="1200"/>
            </a:xfrm>
            <a:prstGeom prst="downArrow">
              <a:avLst>
                <a:gd name="adj1" fmla="val 50000"/>
                <a:gd name="adj2" fmla="val 80064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81" name="AutoShape 68"/>
            <p:cNvSpPr>
              <a:spLocks noChangeArrowheads="1"/>
            </p:cNvSpPr>
            <p:nvPr/>
          </p:nvSpPr>
          <p:spPr bwMode="auto">
            <a:xfrm flipV="1">
              <a:off x="4560" y="2544"/>
              <a:ext cx="192" cy="1152"/>
            </a:xfrm>
            <a:prstGeom prst="downArrow">
              <a:avLst>
                <a:gd name="adj1" fmla="val 50000"/>
                <a:gd name="adj2" fmla="val 76861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82" name="Text Box 69"/>
            <p:cNvSpPr txBox="1">
              <a:spLocks noChangeArrowheads="1"/>
            </p:cNvSpPr>
            <p:nvPr/>
          </p:nvSpPr>
          <p:spPr bwMode="auto">
            <a:xfrm>
              <a:off x="2592" y="2620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 sz="16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WRITE</a:t>
              </a:r>
              <a:endParaRPr lang="en-GB" sz="16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7683" name="AutoShape 70"/>
            <p:cNvSpPr>
              <a:spLocks noChangeArrowheads="1"/>
            </p:cNvSpPr>
            <p:nvPr/>
          </p:nvSpPr>
          <p:spPr bwMode="auto">
            <a:xfrm>
              <a:off x="3072" y="1008"/>
              <a:ext cx="672" cy="288"/>
            </a:xfrm>
            <a:prstGeom prst="wedgeRectCallout">
              <a:avLst>
                <a:gd name="adj1" fmla="val -119194"/>
                <a:gd name="adj2" fmla="val 49027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Passo 3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228600" y="1600200"/>
            <a:ext cx="8534400" cy="4572000"/>
            <a:chOff x="144" y="1008"/>
            <a:chExt cx="5376" cy="2880"/>
          </a:xfrm>
        </p:grpSpPr>
        <p:sp>
          <p:nvSpPr>
            <p:cNvPr id="27674" name="AutoShape 72"/>
            <p:cNvSpPr>
              <a:spLocks noChangeArrowheads="1"/>
            </p:cNvSpPr>
            <p:nvPr/>
          </p:nvSpPr>
          <p:spPr bwMode="auto">
            <a:xfrm>
              <a:off x="144" y="3648"/>
              <a:ext cx="5376" cy="240"/>
            </a:xfrm>
            <a:prstGeom prst="leftRightArrow">
              <a:avLst>
                <a:gd name="adj1" fmla="val 50000"/>
                <a:gd name="adj2" fmla="val 88252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          </a:t>
              </a:r>
            </a:p>
          </p:txBody>
        </p:sp>
        <p:sp>
          <p:nvSpPr>
            <p:cNvPr id="27675" name="AutoShape 73"/>
            <p:cNvSpPr>
              <a:spLocks noChangeArrowheads="1"/>
            </p:cNvSpPr>
            <p:nvPr/>
          </p:nvSpPr>
          <p:spPr bwMode="auto">
            <a:xfrm flipV="1">
              <a:off x="2496" y="2496"/>
              <a:ext cx="192" cy="1200"/>
            </a:xfrm>
            <a:prstGeom prst="downArrow">
              <a:avLst>
                <a:gd name="adj1" fmla="val 50000"/>
                <a:gd name="adj2" fmla="val 80064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6" name="AutoShape 74"/>
            <p:cNvSpPr>
              <a:spLocks noChangeArrowheads="1"/>
            </p:cNvSpPr>
            <p:nvPr/>
          </p:nvSpPr>
          <p:spPr bwMode="auto">
            <a:xfrm>
              <a:off x="4560" y="2544"/>
              <a:ext cx="192" cy="1152"/>
            </a:xfrm>
            <a:prstGeom prst="downArrow">
              <a:avLst>
                <a:gd name="adj1" fmla="val 50000"/>
                <a:gd name="adj2" fmla="val 76861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7" name="Text Box 75"/>
            <p:cNvSpPr txBox="1">
              <a:spLocks noChangeArrowheads="1"/>
            </p:cNvSpPr>
            <p:nvPr/>
          </p:nvSpPr>
          <p:spPr bwMode="auto">
            <a:xfrm>
              <a:off x="2592" y="2620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 sz="16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OK</a:t>
              </a:r>
              <a:endParaRPr lang="en-GB" sz="16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7678" name="AutoShape 76"/>
            <p:cNvSpPr>
              <a:spLocks noChangeArrowheads="1"/>
            </p:cNvSpPr>
            <p:nvPr/>
          </p:nvSpPr>
          <p:spPr bwMode="auto">
            <a:xfrm>
              <a:off x="3072" y="1008"/>
              <a:ext cx="672" cy="288"/>
            </a:xfrm>
            <a:prstGeom prst="wedgeRectCallout">
              <a:avLst>
                <a:gd name="adj1" fmla="val -119194"/>
                <a:gd name="adj2" fmla="val 49027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Passo 5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152400" y="914400"/>
            <a:ext cx="8610600" cy="4800600"/>
            <a:chOff x="96" y="576"/>
            <a:chExt cx="5424" cy="3024"/>
          </a:xfrm>
        </p:grpSpPr>
        <p:sp>
          <p:nvSpPr>
            <p:cNvPr id="27669" name="AutoShape 78"/>
            <p:cNvSpPr>
              <a:spLocks noChangeArrowheads="1"/>
            </p:cNvSpPr>
            <p:nvPr/>
          </p:nvSpPr>
          <p:spPr bwMode="auto">
            <a:xfrm>
              <a:off x="144" y="3360"/>
              <a:ext cx="5376" cy="240"/>
            </a:xfrm>
            <a:prstGeom prst="leftRightArrow">
              <a:avLst>
                <a:gd name="adj1" fmla="val 50000"/>
                <a:gd name="adj2" fmla="val 88252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  </a:t>
              </a:r>
            </a:p>
          </p:txBody>
        </p:sp>
        <p:sp>
          <p:nvSpPr>
            <p:cNvPr id="27670" name="AutoShape 79"/>
            <p:cNvSpPr>
              <a:spLocks noChangeArrowheads="1"/>
            </p:cNvSpPr>
            <p:nvPr/>
          </p:nvSpPr>
          <p:spPr bwMode="auto">
            <a:xfrm>
              <a:off x="672" y="2448"/>
              <a:ext cx="192" cy="960"/>
            </a:xfrm>
            <a:prstGeom prst="downArrow">
              <a:avLst>
                <a:gd name="adj1" fmla="val 50000"/>
                <a:gd name="adj2" fmla="val 64051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1" name="AutoShape 80"/>
            <p:cNvSpPr>
              <a:spLocks noChangeArrowheads="1"/>
            </p:cNvSpPr>
            <p:nvPr/>
          </p:nvSpPr>
          <p:spPr bwMode="auto">
            <a:xfrm flipV="1">
              <a:off x="4368" y="2544"/>
              <a:ext cx="192" cy="864"/>
            </a:xfrm>
            <a:prstGeom prst="downArrow">
              <a:avLst>
                <a:gd name="adj1" fmla="val 46880"/>
                <a:gd name="adj2" fmla="val 65625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72" name="Text Box 81"/>
            <p:cNvSpPr txBox="1">
              <a:spLocks noChangeArrowheads="1"/>
            </p:cNvSpPr>
            <p:nvPr/>
          </p:nvSpPr>
          <p:spPr bwMode="auto">
            <a:xfrm>
              <a:off x="480" y="2230"/>
              <a:ext cx="624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 sz="16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70</a:t>
              </a:r>
              <a:endParaRPr lang="en-GB" sz="16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7673" name="AutoShape 82"/>
            <p:cNvSpPr>
              <a:spLocks noChangeArrowheads="1"/>
            </p:cNvSpPr>
            <p:nvPr/>
          </p:nvSpPr>
          <p:spPr bwMode="auto">
            <a:xfrm>
              <a:off x="96" y="576"/>
              <a:ext cx="672" cy="288"/>
            </a:xfrm>
            <a:prstGeom prst="wedgeRectCallout">
              <a:avLst>
                <a:gd name="adj1" fmla="val 19644"/>
                <a:gd name="adj2" fmla="val 540972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Passo 2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5003800" y="2590800"/>
            <a:ext cx="2209800" cy="1447800"/>
            <a:chOff x="3168" y="1632"/>
            <a:chExt cx="1392" cy="912"/>
          </a:xfrm>
        </p:grpSpPr>
        <p:sp>
          <p:nvSpPr>
            <p:cNvPr id="27667" name="AutoShape 84"/>
            <p:cNvSpPr>
              <a:spLocks noChangeArrowheads="1"/>
            </p:cNvSpPr>
            <p:nvPr/>
          </p:nvSpPr>
          <p:spPr bwMode="auto">
            <a:xfrm flipV="1">
              <a:off x="4368" y="1632"/>
              <a:ext cx="192" cy="912"/>
            </a:xfrm>
            <a:prstGeom prst="downArrow">
              <a:avLst>
                <a:gd name="adj1" fmla="val 46880"/>
                <a:gd name="adj2" fmla="val 69271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68" name="AutoShape 85"/>
            <p:cNvSpPr>
              <a:spLocks noChangeArrowheads="1"/>
            </p:cNvSpPr>
            <p:nvPr/>
          </p:nvSpPr>
          <p:spPr bwMode="auto">
            <a:xfrm>
              <a:off x="3168" y="1872"/>
              <a:ext cx="672" cy="288"/>
            </a:xfrm>
            <a:prstGeom prst="wedgeRectCallout">
              <a:avLst>
                <a:gd name="adj1" fmla="val 132889"/>
                <a:gd name="adj2" fmla="val -26042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Passo 4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sp>
        <p:nvSpPr>
          <p:cNvPr id="20566" name="Text Box 86"/>
          <p:cNvSpPr txBox="1">
            <a:spLocks noChangeArrowheads="1"/>
          </p:cNvSpPr>
          <p:nvPr/>
        </p:nvSpPr>
        <p:spPr bwMode="auto">
          <a:xfrm>
            <a:off x="6770688" y="2286000"/>
            <a:ext cx="609600" cy="36671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70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7664" name="Text Box 87"/>
          <p:cNvSpPr txBox="1">
            <a:spLocks noChangeArrowheads="1"/>
          </p:cNvSpPr>
          <p:nvPr/>
        </p:nvSpPr>
        <p:spPr bwMode="auto">
          <a:xfrm>
            <a:off x="4643438" y="4868863"/>
            <a:ext cx="10080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/>
              <a:t>indirizzi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7665" name="Text Box 88"/>
          <p:cNvSpPr txBox="1">
            <a:spLocks noChangeArrowheads="1"/>
          </p:cNvSpPr>
          <p:nvPr/>
        </p:nvSpPr>
        <p:spPr bwMode="auto">
          <a:xfrm>
            <a:off x="4716463" y="5300663"/>
            <a:ext cx="10080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/>
              <a:t>dati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7666" name="Text Box 89"/>
          <p:cNvSpPr txBox="1">
            <a:spLocks noChangeArrowheads="1"/>
          </p:cNvSpPr>
          <p:nvPr/>
        </p:nvSpPr>
        <p:spPr bwMode="auto">
          <a:xfrm>
            <a:off x="4787900" y="5805488"/>
            <a:ext cx="10080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/>
              <a:t>controlli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8" grpId="0" animBg="1" autoUpdateAnimBg="0"/>
      <p:bldP spid="20566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1800" smtClean="0"/>
              <a:t>Costituiscono gli elementi circuitali per il collegamento dell’elaboratore alle periferiche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/>
              <a:t>Contengono i registri per inviare comandi alla periferica, scambiare dati e controllare il funzionamento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/>
              <a:t>Molto diverse a seconda del tipo di periferica(alcune sono “intelligenti”, dotate di proprie unità  di controllo per convertire ed elaborare dati al posto della CPU)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smtClean="0"/>
              <a:t>Contenuto delle interfacce: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1600" smtClean="0">
                <a:solidFill>
                  <a:schemeClr val="accent2"/>
                </a:solidFill>
              </a:rPr>
              <a:t>Registro dati della periferica</a:t>
            </a:r>
            <a:r>
              <a:rPr lang="it-IT" sz="1600" smtClean="0"/>
              <a:t>(</a:t>
            </a:r>
            <a:r>
              <a:rPr lang="it-IT" sz="1600" smtClean="0">
                <a:solidFill>
                  <a:schemeClr val="accent2"/>
                </a:solidFill>
              </a:rPr>
              <a:t>PDR</a:t>
            </a:r>
            <a:r>
              <a:rPr lang="it-IT" sz="1600" smtClean="0"/>
              <a:t>, Peripherical Data Register): consente lo scambio bidirezionale di dati con la periferica; collegato al </a:t>
            </a:r>
            <a:r>
              <a:rPr lang="it-IT" sz="1600" u="sng" smtClean="0"/>
              <a:t>bus dati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1600" smtClean="0">
                <a:solidFill>
                  <a:schemeClr val="accent2"/>
                </a:solidFill>
              </a:rPr>
              <a:t>Registro comando della periferica</a:t>
            </a:r>
            <a:r>
              <a:rPr lang="it-IT" sz="1600" smtClean="0"/>
              <a:t>(</a:t>
            </a:r>
            <a:r>
              <a:rPr lang="it-IT" sz="1600" smtClean="0">
                <a:solidFill>
                  <a:schemeClr val="accent2"/>
                </a:solidFill>
              </a:rPr>
              <a:t>PCR</a:t>
            </a:r>
            <a:r>
              <a:rPr lang="it-IT" sz="1600" smtClean="0"/>
              <a:t>, Peripherical Command Register): contiene il comando che la periferica stessa dovrà eseguire; collegato al </a:t>
            </a:r>
            <a:r>
              <a:rPr lang="it-IT" sz="1600" u="sng" smtClean="0"/>
              <a:t>bus controlli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1600" smtClean="0">
                <a:solidFill>
                  <a:schemeClr val="accent2"/>
                </a:solidFill>
              </a:rPr>
              <a:t>Informazione sullo stato</a:t>
            </a:r>
            <a:r>
              <a:rPr lang="it-IT" sz="1600" smtClean="0"/>
              <a:t> della periferica; può essere trasferita in un </a:t>
            </a:r>
            <a:r>
              <a:rPr lang="it-IT" sz="1600" smtClean="0">
                <a:solidFill>
                  <a:schemeClr val="accent2"/>
                </a:solidFill>
              </a:rPr>
              <a:t>registro di stato della periferica</a:t>
            </a:r>
            <a:r>
              <a:rPr lang="it-IT" sz="1600" smtClean="0"/>
              <a:t> (</a:t>
            </a:r>
            <a:r>
              <a:rPr lang="it-IT" sz="1600" smtClean="0">
                <a:solidFill>
                  <a:schemeClr val="accent2"/>
                </a:solidFill>
              </a:rPr>
              <a:t>PSR</a:t>
            </a:r>
            <a:r>
              <a:rPr lang="it-IT" sz="1600" smtClean="0"/>
              <a:t>, Peripherical Status Register) e letta a comando dalla CPU tramite il bus oppure direttamente collegato alla CPU con circuiti elettrici speciali(in tal caso l’informazione concorre a riempire </a:t>
            </a:r>
            <a:r>
              <a:rPr lang="it-IT" sz="1600" smtClean="0">
                <a:solidFill>
                  <a:schemeClr val="accent2"/>
                </a:solidFill>
              </a:rPr>
              <a:t>INTR</a:t>
            </a:r>
            <a:r>
              <a:rPr lang="it-IT" sz="1600" smtClean="0"/>
              <a:t>)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 interfacce delle periferiche(1)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 interfacce delle periferiche(2)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1179513" y="2068513"/>
            <a:ext cx="25146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798513" y="1611313"/>
            <a:ext cx="3352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 sz="22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Interfaccia periferica 1</a:t>
            </a:r>
            <a:endParaRPr lang="en-GB" sz="22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3617913" y="572611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Bus di sistema</a:t>
            </a: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1179513" y="5726113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1179513" y="55118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AutoShape 8"/>
          <p:cNvSpPr>
            <a:spLocks noChangeArrowheads="1"/>
          </p:cNvSpPr>
          <p:nvPr/>
        </p:nvSpPr>
        <p:spPr bwMode="auto">
          <a:xfrm>
            <a:off x="2246313" y="4506913"/>
            <a:ext cx="304800" cy="990600"/>
          </a:xfrm>
          <a:prstGeom prst="upDownArrow">
            <a:avLst>
              <a:gd name="adj1" fmla="val 50000"/>
              <a:gd name="adj2" fmla="val 6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6" name="AutoShape 9"/>
          <p:cNvSpPr>
            <a:spLocks noChangeArrowheads="1"/>
          </p:cNvSpPr>
          <p:nvPr/>
        </p:nvSpPr>
        <p:spPr bwMode="auto">
          <a:xfrm>
            <a:off x="5980113" y="4506913"/>
            <a:ext cx="304800" cy="990600"/>
          </a:xfrm>
          <a:prstGeom prst="upDownArrow">
            <a:avLst>
              <a:gd name="adj1" fmla="val 50000"/>
              <a:gd name="adj2" fmla="val 6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1328738" y="2220913"/>
            <a:ext cx="1679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Peripheral Data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Register (PDR)</a:t>
            </a: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1341438" y="2982913"/>
            <a:ext cx="2200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Peripheral Command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Register (PCR)</a:t>
            </a: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1331913" y="3744913"/>
            <a:ext cx="17049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Peripheral State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Register (PSR)</a:t>
            </a:r>
          </a:p>
        </p:txBody>
      </p:sp>
      <p:sp>
        <p:nvSpPr>
          <p:cNvPr id="29710" name="Rectangle 13"/>
          <p:cNvSpPr>
            <a:spLocks noChangeArrowheads="1"/>
          </p:cNvSpPr>
          <p:nvPr/>
        </p:nvSpPr>
        <p:spPr bwMode="auto">
          <a:xfrm>
            <a:off x="4913313" y="2068513"/>
            <a:ext cx="25146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5062538" y="2220913"/>
            <a:ext cx="1679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Peripheral Data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Register (PDR)</a:t>
            </a:r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5075238" y="2982913"/>
            <a:ext cx="2200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Peripheral Command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Register (PCR)</a:t>
            </a:r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5065713" y="3744913"/>
            <a:ext cx="17049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Peripheral State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Register (PSR)</a:t>
            </a:r>
          </a:p>
        </p:txBody>
      </p: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4532313" y="1611313"/>
            <a:ext cx="3352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 sz="22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Interfaccia periferica 2</a:t>
            </a:r>
            <a:endParaRPr lang="en-GB" sz="22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617913" y="2297113"/>
            <a:ext cx="3124200" cy="457200"/>
          </a:xfrm>
          <a:prstGeom prst="wedgeRectCallout">
            <a:avLst>
              <a:gd name="adj1" fmla="val -71648"/>
              <a:gd name="adj2" fmla="val 5243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Dato da leggere/scrivere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3846513" y="3059113"/>
            <a:ext cx="2667000" cy="457200"/>
          </a:xfrm>
          <a:prstGeom prst="wedgeRectCallout">
            <a:avLst>
              <a:gd name="adj1" fmla="val -65417"/>
              <a:gd name="adj2" fmla="val 5243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Comando da eseguire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3846513" y="3897313"/>
            <a:ext cx="2743200" cy="457200"/>
          </a:xfrm>
          <a:prstGeom prst="wedgeRectCallout">
            <a:avLst>
              <a:gd name="adj1" fmla="val -82639"/>
              <a:gd name="adj2" fmla="val 381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Stato della periferica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2" grpId="0" animBg="1" autoUpdateAnimBg="0"/>
      <p:bldP spid="21523" grpId="0" animBg="1" autoUpdateAnimBg="0"/>
      <p:bldP spid="21524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45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Es.: valutazione di espressione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Vogliamo calcolare il valore dell’espressione:</a:t>
            </a:r>
            <a:br>
              <a:rPr lang="it-IT" smtClean="0"/>
            </a:br>
            <a:r>
              <a:rPr lang="it-IT" b="1" smtClean="0">
                <a:latin typeface="Courier New" pitchFamily="49" charset="0"/>
              </a:rPr>
              <a:t>(a+b)·(c+d)</a:t>
            </a:r>
            <a:r>
              <a:rPr lang="it-IT" smtClean="0">
                <a:latin typeface="Courier New" pitchFamily="49" charset="0"/>
              </a:rPr>
              <a:t/>
            </a:r>
            <a:br>
              <a:rPr lang="it-IT" smtClean="0">
                <a:latin typeface="Courier New" pitchFamily="49" charset="0"/>
              </a:rPr>
            </a:br>
            <a:r>
              <a:rPr lang="it-IT" smtClean="0"/>
              <a:t>leggendo i valori delle variabili </a:t>
            </a:r>
            <a:r>
              <a:rPr lang="it-IT" b="1" smtClean="0">
                <a:latin typeface="Courier New" pitchFamily="49" charset="0"/>
              </a:rPr>
              <a:t>a</a:t>
            </a:r>
            <a:r>
              <a:rPr lang="it-IT" smtClean="0"/>
              <a:t>, </a:t>
            </a:r>
            <a:r>
              <a:rPr lang="it-IT" b="1" smtClean="0">
                <a:latin typeface="Courier New" pitchFamily="49" charset="0"/>
              </a:rPr>
              <a:t>b</a:t>
            </a:r>
            <a:r>
              <a:rPr lang="it-IT" smtClean="0"/>
              <a:t>, </a:t>
            </a:r>
            <a:r>
              <a:rPr lang="it-IT" b="1" smtClean="0">
                <a:latin typeface="Courier New" pitchFamily="49" charset="0"/>
              </a:rPr>
              <a:t>c</a:t>
            </a:r>
            <a:r>
              <a:rPr lang="it-IT" smtClean="0"/>
              <a:t>, </a:t>
            </a:r>
            <a:r>
              <a:rPr lang="it-IT" b="1" smtClean="0">
                <a:latin typeface="Courier New" pitchFamily="49" charset="0"/>
              </a:rPr>
              <a:t>d</a:t>
            </a:r>
            <a:r>
              <a:rPr lang="it-IT" smtClean="0"/>
              <a:t> dal dispositivo di ingresso e scrivendo il risultato della valutazione sul dispositivo di uscita.</a:t>
            </a:r>
          </a:p>
          <a:p>
            <a:pPr eaLnBrk="1" hangingPunct="1">
              <a:buFontTx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913" y="150813"/>
            <a:ext cx="3983037" cy="47625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Un algoritmo generale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Leggi dal dispositivo di ingresso il valore delle variabili </a:t>
            </a:r>
            <a:r>
              <a:rPr lang="it-IT" sz="2000" b="1" smtClean="0">
                <a:latin typeface="Courier New" pitchFamily="49" charset="0"/>
              </a:rPr>
              <a:t>a</a:t>
            </a:r>
            <a:r>
              <a:rPr lang="it-IT" sz="2000" smtClean="0"/>
              <a:t>, </a:t>
            </a:r>
            <a:r>
              <a:rPr lang="it-IT" sz="2000" b="1" smtClean="0">
                <a:latin typeface="Courier New" pitchFamily="49" charset="0"/>
              </a:rPr>
              <a:t>b</a:t>
            </a:r>
            <a:r>
              <a:rPr lang="it-IT" sz="2000" smtClean="0"/>
              <a:t>, </a:t>
            </a:r>
            <a:r>
              <a:rPr lang="it-IT" sz="2000" b="1" smtClean="0">
                <a:latin typeface="Courier New" pitchFamily="49" charset="0"/>
              </a:rPr>
              <a:t>c</a:t>
            </a:r>
            <a:r>
              <a:rPr lang="it-IT" sz="2000" smtClean="0"/>
              <a:t>, </a:t>
            </a:r>
            <a:r>
              <a:rPr lang="it-IT" sz="2000" b="1" smtClean="0">
                <a:latin typeface="Courier New" pitchFamily="49" charset="0"/>
              </a:rPr>
              <a:t>d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Somma il valore di </a:t>
            </a:r>
            <a:r>
              <a:rPr lang="it-IT" sz="2000" b="1" smtClean="0">
                <a:latin typeface="Courier New" pitchFamily="49" charset="0"/>
              </a:rPr>
              <a:t>a</a:t>
            </a:r>
            <a:r>
              <a:rPr lang="it-IT" sz="2000" smtClean="0"/>
              <a:t> al valore di </a:t>
            </a:r>
            <a:r>
              <a:rPr lang="it-IT" sz="2000" b="1" smtClean="0">
                <a:latin typeface="Courier New" pitchFamily="49" charset="0"/>
              </a:rPr>
              <a:t>b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Salva il risultato parziale ottenuto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Somma il valore di </a:t>
            </a:r>
            <a:r>
              <a:rPr lang="it-IT" sz="2000" b="1" smtClean="0">
                <a:latin typeface="Courier New" pitchFamily="49" charset="0"/>
              </a:rPr>
              <a:t>c</a:t>
            </a:r>
            <a:r>
              <a:rPr lang="it-IT" sz="2000" smtClean="0"/>
              <a:t> al valore di </a:t>
            </a:r>
            <a:r>
              <a:rPr lang="it-IT" sz="2000" b="1" smtClean="0">
                <a:latin typeface="Courier New" pitchFamily="49" charset="0"/>
              </a:rPr>
              <a:t>d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Moltiplica il risultato parziale appena ottenuto con quello precedentemente salvato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Scrivi sul dispositivo di uscita il risultato della valutazione complessiva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Termina l’esecuzione del programma.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913" y="150813"/>
            <a:ext cx="3983037" cy="47625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L’algoritmo dettagliato (1)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38250"/>
            <a:ext cx="8077200" cy="501015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Scrivi nella cella di memoria centrale riservata </a:t>
            </a:r>
            <a:br>
              <a:rPr lang="it-IT" sz="2000" smtClean="0"/>
            </a:br>
            <a:r>
              <a:rPr lang="it-IT" sz="2000" smtClean="0"/>
              <a:t>al valore della variabile </a:t>
            </a:r>
            <a:r>
              <a:rPr lang="it-IT" sz="2000" b="1" smtClean="0">
                <a:latin typeface="Courier New" pitchFamily="49" charset="0"/>
              </a:rPr>
              <a:t>a</a:t>
            </a:r>
            <a:r>
              <a:rPr lang="it-IT" sz="2000" smtClean="0"/>
              <a:t> il valore letto dal dispositivo di ingresso (disponibile nel registro dati della periferica). Fai la stessa cosa per </a:t>
            </a:r>
            <a:r>
              <a:rPr lang="it-IT" sz="2000" b="1" smtClean="0">
                <a:latin typeface="Courier New" pitchFamily="49" charset="0"/>
              </a:rPr>
              <a:t>b</a:t>
            </a:r>
            <a:r>
              <a:rPr lang="it-IT" sz="2000" smtClean="0"/>
              <a:t>, </a:t>
            </a:r>
            <a:r>
              <a:rPr lang="it-IT" sz="2000" b="1" smtClean="0">
                <a:latin typeface="Courier New" pitchFamily="49" charset="0"/>
              </a:rPr>
              <a:t>c</a:t>
            </a:r>
            <a:r>
              <a:rPr lang="it-IT" sz="2000" smtClean="0"/>
              <a:t>, </a:t>
            </a:r>
            <a:r>
              <a:rPr lang="it-IT" sz="2000" b="1" smtClean="0">
                <a:latin typeface="Courier New" pitchFamily="49" charset="0"/>
              </a:rPr>
              <a:t>d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Somma il valore di </a:t>
            </a:r>
            <a:r>
              <a:rPr lang="it-IT" sz="2000" b="1" smtClean="0">
                <a:latin typeface="Courier New" pitchFamily="49" charset="0"/>
              </a:rPr>
              <a:t>a</a:t>
            </a:r>
            <a:r>
              <a:rPr lang="it-IT" sz="2000" smtClean="0"/>
              <a:t> al valore di </a:t>
            </a:r>
            <a:r>
              <a:rPr lang="it-IT" sz="2000" b="1" smtClean="0">
                <a:latin typeface="Courier New" pitchFamily="49" charset="0"/>
              </a:rPr>
              <a:t>b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2.1	Copia il contenuto della cella di memoria riservata </a:t>
            </a:r>
            <a:br>
              <a:rPr lang="it-IT" smtClean="0"/>
            </a:br>
            <a:r>
              <a:rPr lang="it-IT" smtClean="0"/>
              <a:t> ad </a:t>
            </a:r>
            <a:r>
              <a:rPr lang="it-IT" b="1" smtClean="0">
                <a:latin typeface="Courier New" pitchFamily="49" charset="0"/>
              </a:rPr>
              <a:t>a</a:t>
            </a:r>
            <a:r>
              <a:rPr lang="it-IT" smtClean="0"/>
              <a:t> nel registro A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2.2 Copia il contenuto della cella di memoria riservata</a:t>
            </a:r>
            <a:br>
              <a:rPr lang="it-IT" smtClean="0"/>
            </a:br>
            <a:r>
              <a:rPr lang="it-IT" smtClean="0"/>
              <a:t> a </a:t>
            </a:r>
            <a:r>
              <a:rPr lang="it-IT" b="1" smtClean="0">
                <a:latin typeface="Courier New" pitchFamily="49" charset="0"/>
              </a:rPr>
              <a:t>b</a:t>
            </a:r>
            <a:r>
              <a:rPr lang="it-IT" smtClean="0"/>
              <a:t> nel registro B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2.3	Somma il contenuto dei registri A e B	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sz="2000" smtClean="0"/>
              <a:t>Salva il risultato parziale, contenuto nel registro A, in una cella di memoria predisposta per il risultato (</a:t>
            </a:r>
            <a:r>
              <a:rPr lang="it-IT" sz="2000" b="1" smtClean="0">
                <a:latin typeface="Courier New" pitchFamily="49" charset="0"/>
              </a:rPr>
              <a:t>z</a:t>
            </a:r>
            <a:r>
              <a:rPr lang="it-IT" sz="200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1238250"/>
            <a:ext cx="77724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 startAt="4"/>
            </a:pPr>
            <a:r>
              <a:rPr lang="it-IT" sz="2000" dirty="0">
                <a:latin typeface="Tahoma" pitchFamily="34" charset="0"/>
              </a:rPr>
              <a:t>Somma il valore di c al valore di d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4.1	Copia il contenuto della cella di memoria 		riservata a c nel registro A 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4.2	Copia il contenuto della cella di memoria	riservata a d nel 	registro B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4.3	Somma il contenuto dei registri A e B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 startAt="4"/>
            </a:pPr>
            <a:r>
              <a:rPr lang="it-IT" sz="2000" dirty="0">
                <a:latin typeface="Tahoma" pitchFamily="34" charset="0"/>
              </a:rPr>
              <a:t>Moltiplica il risultato parziale appena ottenuto con quello precedentemente salvato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5.1	Copia il contenuto della cella riservata a </a:t>
            </a:r>
            <a:r>
              <a:rPr lang="it-IT" sz="2000" dirty="0" err="1">
                <a:latin typeface="Tahoma" pitchFamily="34" charset="0"/>
              </a:rPr>
              <a:t>z</a:t>
            </a:r>
            <a:r>
              <a:rPr lang="it-IT" sz="2000" dirty="0">
                <a:latin typeface="Tahoma" pitchFamily="34" charset="0"/>
              </a:rPr>
              <a:t> nel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      registro B (</a:t>
            </a:r>
            <a:r>
              <a:rPr lang="it-IT" sz="2000" dirty="0" err="1">
                <a:latin typeface="Tahoma" pitchFamily="34" charset="0"/>
              </a:rPr>
              <a:t>z</a:t>
            </a:r>
            <a:r>
              <a:rPr lang="it-IT" sz="2000" dirty="0">
                <a:latin typeface="Tahoma" pitchFamily="34" charset="0"/>
              </a:rPr>
              <a:t> e B contengono ora </a:t>
            </a:r>
            <a:r>
              <a:rPr lang="it-IT" sz="2000" dirty="0" err="1">
                <a:latin typeface="Tahoma" pitchFamily="34" charset="0"/>
              </a:rPr>
              <a:t>a+b</a:t>
            </a:r>
            <a:r>
              <a:rPr lang="it-IT" sz="2000" dirty="0">
                <a:latin typeface="Tahoma" pitchFamily="34" charset="0"/>
              </a:rPr>
              <a:t>, mentre A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      contiene </a:t>
            </a:r>
            <a:r>
              <a:rPr lang="it-IT" sz="2000" dirty="0" err="1">
                <a:latin typeface="Tahoma" pitchFamily="34" charset="0"/>
              </a:rPr>
              <a:t>c+d</a:t>
            </a:r>
            <a:r>
              <a:rPr lang="it-IT" sz="2000" dirty="0">
                <a:latin typeface="Tahoma" pitchFamily="34" charset="0"/>
              </a:rPr>
              <a:t>)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5.2	Moltiplica il contenuto dei registri A e B.</a:t>
            </a:r>
            <a:endParaRPr lang="en-GB" sz="2000" dirty="0">
              <a:latin typeface="Tahom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2601913" y="150813"/>
            <a:ext cx="3983037" cy="47625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L’algoritmo dettagliato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1238250"/>
            <a:ext cx="80772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 startAt="6"/>
            </a:pPr>
            <a:r>
              <a:rPr lang="it-IT" sz="2000" dirty="0">
                <a:latin typeface="Tahoma" pitchFamily="34" charset="0"/>
              </a:rPr>
              <a:t>Scrivi sul dispositivo di uscita il risultato della valutazione complessiva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6.1	Memorizza il risultato appena calcolato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	(e disponibile nel registro A) nella cella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	di memoria riservata a </a:t>
            </a:r>
            <a:r>
              <a:rPr lang="it-IT" sz="2000" dirty="0" err="1">
                <a:latin typeface="Tahoma" pitchFamily="34" charset="0"/>
              </a:rPr>
              <a:t>z</a:t>
            </a:r>
            <a:r>
              <a:rPr lang="it-IT" sz="2000" dirty="0">
                <a:latin typeface="Tahoma" pitchFamily="34" charset="0"/>
              </a:rPr>
              <a:t/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6.2 Copia il contenuto della cella di memoria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	 riservata a </a:t>
            </a:r>
            <a:r>
              <a:rPr lang="it-IT" sz="2000" dirty="0" err="1">
                <a:latin typeface="Tahoma" pitchFamily="34" charset="0"/>
              </a:rPr>
              <a:t>z</a:t>
            </a:r>
            <a:r>
              <a:rPr lang="it-IT" sz="2000" dirty="0">
                <a:latin typeface="Tahoma" pitchFamily="34" charset="0"/>
              </a:rPr>
              <a:t> nel registro dati della periferica</a:t>
            </a:r>
            <a:br>
              <a:rPr lang="it-IT" sz="2000" dirty="0">
                <a:latin typeface="Tahoma" pitchFamily="34" charset="0"/>
              </a:rPr>
            </a:br>
            <a:r>
              <a:rPr lang="it-IT" sz="2000" dirty="0">
                <a:latin typeface="Tahoma" pitchFamily="34" charset="0"/>
              </a:rPr>
              <a:t>	 di uscita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 startAt="6"/>
            </a:pPr>
            <a:r>
              <a:rPr lang="it-IT" sz="2000" dirty="0">
                <a:latin typeface="Tahoma" pitchFamily="34" charset="0"/>
              </a:rPr>
              <a:t>Termina l’esecuzione del programma.</a:t>
            </a:r>
            <a:endParaRPr lang="en-GB" sz="2000" dirty="0"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2601913" y="150813"/>
            <a:ext cx="3983037" cy="47625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L’algoritmo dettagliato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16013" y="6324600"/>
            <a:ext cx="6480175" cy="533400"/>
          </a:xfrm>
        </p:spPr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b="1" smtClean="0">
                <a:solidFill>
                  <a:schemeClr val="accent2"/>
                </a:solidFill>
              </a:rPr>
              <a:t>Unità di Elaborazione</a:t>
            </a:r>
            <a:r>
              <a:rPr lang="it-IT" smtClean="0"/>
              <a:t> (</a:t>
            </a:r>
            <a:r>
              <a:rPr lang="it-IT" smtClean="0">
                <a:solidFill>
                  <a:schemeClr val="accent2"/>
                </a:solidFill>
              </a:rPr>
              <a:t>CPU- Central Processing Unit</a:t>
            </a:r>
            <a:r>
              <a:rPr lang="it-IT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	contiene dispositivi elettronici per acquisire interpretare ed eseguire le istruzioni del programma</a:t>
            </a:r>
          </a:p>
          <a:p>
            <a:pPr eaLnBrk="1" hangingPunct="1">
              <a:lnSpc>
                <a:spcPct val="90000"/>
              </a:lnSpc>
            </a:pPr>
            <a:r>
              <a:rPr lang="it-IT" b="1" smtClean="0">
                <a:solidFill>
                  <a:schemeClr val="accent2"/>
                </a:solidFill>
              </a:rPr>
              <a:t>Memoria centrale</a:t>
            </a:r>
            <a:r>
              <a:rPr lang="it-IT" smtClean="0"/>
              <a:t> (</a:t>
            </a:r>
            <a:r>
              <a:rPr lang="it-IT" smtClean="0">
                <a:solidFill>
                  <a:schemeClr val="accent2"/>
                </a:solidFill>
              </a:rPr>
              <a:t>RAM- Random Access Memory</a:t>
            </a:r>
            <a:r>
              <a:rPr lang="it-IT" smtClean="0"/>
              <a:t>) contiene informazioni necessarie all’esecuzione di un programma: istruzioni e dati</a:t>
            </a:r>
          </a:p>
          <a:p>
            <a:pPr eaLnBrk="1" hangingPunct="1">
              <a:lnSpc>
                <a:spcPct val="90000"/>
              </a:lnSpc>
            </a:pPr>
            <a:r>
              <a:rPr lang="it-IT" b="1" smtClean="0">
                <a:solidFill>
                  <a:schemeClr val="accent2"/>
                </a:solidFill>
              </a:rPr>
              <a:t>Bus di sistema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	opera il collegamento tra gli elementi funzionali</a:t>
            </a:r>
          </a:p>
          <a:p>
            <a:pPr eaLnBrk="1" hangingPunct="1">
              <a:lnSpc>
                <a:spcPct val="90000"/>
              </a:lnSpc>
            </a:pPr>
            <a:r>
              <a:rPr lang="it-IT" b="1" smtClean="0">
                <a:solidFill>
                  <a:schemeClr val="accent2"/>
                </a:solidFill>
              </a:rPr>
              <a:t>Interfacce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    forniscono il collegamento verso le </a:t>
            </a:r>
            <a:r>
              <a:rPr lang="it-IT" i="1" u="sng" smtClean="0"/>
              <a:t>periferiche </a:t>
            </a:r>
            <a:r>
              <a:rPr lang="it-IT" i="1" smtClean="0"/>
              <a:t> </a:t>
            </a:r>
            <a:r>
              <a:rPr lang="it-IT" smtClean="0"/>
              <a:t>che permettono lo scambio di informazioni tra elaboratore e mondo esterno (I/O)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macchina di Von Neumann(1)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6087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Tipologia delle operazioni svolte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Operazioni di manipolazione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Somma: 2.3, 4.3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Moltiplicazione: 5.2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Operazioni di trasferimento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Da periferica-input a MM: 1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Da MM a CPU: 2.1, 2.2, 4.1, 4.2, 5.1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Da CPU a MM: 3, 6.1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Da MM a periferica-output: 6.2</a:t>
            </a:r>
          </a:p>
          <a:p>
            <a:pPr lvl="1" eaLnBrk="1" hangingPunct="1">
              <a:lnSpc>
                <a:spcPct val="90000"/>
              </a:lnSpc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7993063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Forma binaria del programma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3058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0100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0000010000</a:t>
            </a:r>
            <a:r>
              <a:rPr lang="en-US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Leggi</a:t>
            </a:r>
            <a:r>
              <a:rPr lang="it-IT">
                <a:latin typeface="Times New Roman" pitchFamily="18" charset="0"/>
              </a:rPr>
              <a:t> un valore dall’input e mettilo nella cella 16 (</a:t>
            </a:r>
            <a:r>
              <a:rPr lang="it-IT" b="1">
                <a:latin typeface="Courier New" pitchFamily="49" charset="0"/>
              </a:rPr>
              <a:t>a</a:t>
            </a:r>
            <a:r>
              <a:rPr lang="it-IT">
                <a:latin typeface="Times New Roman" pitchFamily="18" charset="0"/>
              </a:rPr>
              <a:t>)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0100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0000010001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Leggi</a:t>
            </a:r>
            <a:r>
              <a:rPr lang="it-IT">
                <a:latin typeface="Times New Roman" pitchFamily="18" charset="0"/>
              </a:rPr>
              <a:t> un valore dall’input e mettilo nella cella 17 (</a:t>
            </a:r>
            <a:r>
              <a:rPr lang="it-IT" b="1">
                <a:latin typeface="Courier New" pitchFamily="49" charset="0"/>
              </a:rPr>
              <a:t>b</a:t>
            </a:r>
            <a:r>
              <a:rPr lang="it-IT">
                <a:latin typeface="Times New Roman" pitchFamily="18" charset="0"/>
              </a:rPr>
              <a:t>)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0100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0000010010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Leggi</a:t>
            </a:r>
            <a:r>
              <a:rPr lang="it-IT">
                <a:latin typeface="Times New Roman" pitchFamily="18" charset="0"/>
              </a:rPr>
              <a:t> un valore dall’input e mettilo nella cella 18 (</a:t>
            </a:r>
            <a:r>
              <a:rPr lang="it-IT" b="1">
                <a:latin typeface="Courier New" pitchFamily="49" charset="0"/>
              </a:rPr>
              <a:t>c</a:t>
            </a:r>
            <a:r>
              <a:rPr lang="it-IT">
                <a:latin typeface="Times New Roman" pitchFamily="18" charset="0"/>
              </a:rPr>
              <a:t>)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0100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0000010011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Leggi</a:t>
            </a:r>
            <a:r>
              <a:rPr lang="it-IT">
                <a:latin typeface="Times New Roman" pitchFamily="18" charset="0"/>
              </a:rPr>
              <a:t> un valore dall’input e mettilo nella cella 19 (</a:t>
            </a:r>
            <a:r>
              <a:rPr lang="it-IT" b="1">
                <a:latin typeface="Courier New" pitchFamily="49" charset="0"/>
              </a:rPr>
              <a:t>d</a:t>
            </a:r>
            <a:r>
              <a:rPr lang="it-IT">
                <a:latin typeface="Times New Roman" pitchFamily="18" charset="0"/>
              </a:rPr>
              <a:t>) 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0000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0000010000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Carica</a:t>
            </a:r>
            <a:r>
              <a:rPr lang="it-IT">
                <a:latin typeface="Times New Roman" pitchFamily="18" charset="0"/>
              </a:rPr>
              <a:t> il contenuto della cella 16 (</a:t>
            </a:r>
            <a:r>
              <a:rPr lang="it-IT" b="1">
                <a:latin typeface="Courier New" pitchFamily="49" charset="0"/>
              </a:rPr>
              <a:t>a</a:t>
            </a:r>
            <a:r>
              <a:rPr lang="it-IT">
                <a:latin typeface="Times New Roman" pitchFamily="18" charset="0"/>
              </a:rPr>
              <a:t>) nel registro A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0001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0000010001</a:t>
            </a:r>
            <a:r>
              <a:rPr lang="it-IT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Carica</a:t>
            </a:r>
            <a:r>
              <a:rPr lang="it-IT">
                <a:latin typeface="Times New Roman" pitchFamily="18" charset="0"/>
              </a:rPr>
              <a:t> il contenuto della cella 17 (</a:t>
            </a:r>
            <a:r>
              <a:rPr lang="it-IT" b="1">
                <a:latin typeface="Courier New" pitchFamily="49" charset="0"/>
              </a:rPr>
              <a:t>b</a:t>
            </a:r>
            <a:r>
              <a:rPr lang="it-IT">
                <a:latin typeface="Times New Roman" pitchFamily="18" charset="0"/>
              </a:rPr>
              <a:t>) nel registro B</a:t>
            </a:r>
            <a:r>
              <a:rPr lang="it-IT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it-IT">
                <a:latin typeface="Times New Roman" pitchFamily="18" charset="0"/>
              </a:rPr>
              <a:t/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0110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0000000000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Somma</a:t>
            </a:r>
            <a:r>
              <a:rPr lang="it-IT">
                <a:latin typeface="Times New Roman" pitchFamily="18" charset="0"/>
              </a:rPr>
              <a:t> i registri A e B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0010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0000010100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Scarica</a:t>
            </a:r>
            <a:r>
              <a:rPr lang="it-IT">
                <a:latin typeface="Times New Roman" pitchFamily="18" charset="0"/>
              </a:rPr>
              <a:t> il contenuto di A nella cella 20 (</a:t>
            </a:r>
            <a:r>
              <a:rPr lang="it-IT" b="1">
                <a:latin typeface="Courier New" pitchFamily="49" charset="0"/>
              </a:rPr>
              <a:t>z</a:t>
            </a:r>
            <a:r>
              <a:rPr lang="it-IT">
                <a:latin typeface="Times New Roman" pitchFamily="18" charset="0"/>
              </a:rPr>
              <a:t>) (ris.parziale) </a:t>
            </a: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0000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0000010010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Carica</a:t>
            </a:r>
            <a:r>
              <a:rPr lang="it-IT">
                <a:latin typeface="Times New Roman" pitchFamily="18" charset="0"/>
              </a:rPr>
              <a:t> il contenuto della cella 18 (</a:t>
            </a:r>
            <a:r>
              <a:rPr lang="it-IT" b="1">
                <a:latin typeface="Courier New" pitchFamily="49" charset="0"/>
              </a:rPr>
              <a:t>c</a:t>
            </a:r>
            <a:r>
              <a:rPr lang="it-IT">
                <a:latin typeface="Times New Roman" pitchFamily="18" charset="0"/>
              </a:rPr>
              <a:t>) nel registro A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0001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0000010011</a:t>
            </a:r>
            <a:r>
              <a:rPr lang="it-IT">
                <a:latin typeface="Times New Roman" pitchFamily="18" charset="0"/>
              </a:rPr>
              <a:t> 	</a:t>
            </a:r>
            <a:r>
              <a:rPr lang="it-IT" b="1">
                <a:latin typeface="Times New Roman" pitchFamily="18" charset="0"/>
              </a:rPr>
              <a:t>Carica</a:t>
            </a:r>
            <a:r>
              <a:rPr lang="it-IT">
                <a:latin typeface="Times New Roman" pitchFamily="18" charset="0"/>
              </a:rPr>
              <a:t> il contenuto della cella 19 (</a:t>
            </a:r>
            <a:r>
              <a:rPr lang="it-IT" b="1">
                <a:latin typeface="Courier New" pitchFamily="49" charset="0"/>
              </a:rPr>
              <a:t>d</a:t>
            </a:r>
            <a:r>
              <a:rPr lang="it-IT">
                <a:latin typeface="Times New Roman" pitchFamily="18" charset="0"/>
              </a:rPr>
              <a:t>) nel registro B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0110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0000000000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Somma</a:t>
            </a:r>
            <a:r>
              <a:rPr lang="it-IT">
                <a:latin typeface="Times New Roman" pitchFamily="18" charset="0"/>
              </a:rPr>
              <a:t> i registri A e B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0001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0000010011</a:t>
            </a:r>
            <a:r>
              <a:rPr lang="it-IT">
                <a:latin typeface="Times New Roman" pitchFamily="18" charset="0"/>
              </a:rPr>
              <a:t> 	</a:t>
            </a:r>
            <a:r>
              <a:rPr lang="it-IT" b="1">
                <a:latin typeface="Times New Roman" pitchFamily="18" charset="0"/>
              </a:rPr>
              <a:t>Carica</a:t>
            </a:r>
            <a:r>
              <a:rPr lang="it-IT">
                <a:latin typeface="Times New Roman" pitchFamily="18" charset="0"/>
              </a:rPr>
              <a:t> il contenuto della cella 20 (</a:t>
            </a:r>
            <a:r>
              <a:rPr lang="it-IT" b="1">
                <a:latin typeface="Courier New" pitchFamily="49" charset="0"/>
              </a:rPr>
              <a:t>z</a:t>
            </a:r>
            <a:r>
              <a:rPr lang="it-IT">
                <a:latin typeface="Times New Roman" pitchFamily="18" charset="0"/>
              </a:rPr>
              <a:t>) (ris. parziale) in B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1000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0000000000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Moltiplica</a:t>
            </a:r>
            <a:r>
              <a:rPr lang="it-IT">
                <a:latin typeface="Times New Roman" pitchFamily="18" charset="0"/>
              </a:rPr>
              <a:t> i registri A e B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0010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0000010100</a:t>
            </a:r>
            <a:r>
              <a:rPr lang="it-IT">
                <a:latin typeface="Times New Roman" pitchFamily="18" charset="0"/>
              </a:rPr>
              <a:t> 	</a:t>
            </a:r>
            <a:r>
              <a:rPr lang="it-IT" b="1">
                <a:latin typeface="Times New Roman" pitchFamily="18" charset="0"/>
              </a:rPr>
              <a:t>Scarica</a:t>
            </a:r>
            <a:r>
              <a:rPr lang="it-IT">
                <a:latin typeface="Times New Roman" pitchFamily="18" charset="0"/>
              </a:rPr>
              <a:t> il contenuto di A nella cella 20 (</a:t>
            </a:r>
            <a:r>
              <a:rPr lang="it-IT" b="1">
                <a:latin typeface="Courier New" pitchFamily="49" charset="0"/>
              </a:rPr>
              <a:t>z</a:t>
            </a:r>
            <a:r>
              <a:rPr lang="it-IT">
                <a:latin typeface="Times New Roman" pitchFamily="18" charset="0"/>
              </a:rPr>
              <a:t>) (ris. totale)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0101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0000010100</a:t>
            </a:r>
            <a:r>
              <a:rPr lang="it-IT">
                <a:solidFill>
                  <a:schemeClr val="accent2"/>
                </a:solidFill>
                <a:latin typeface="Times New Roman" pitchFamily="18" charset="0"/>
              </a:rPr>
              <a:t> 	</a:t>
            </a:r>
            <a:r>
              <a:rPr lang="it-IT" b="1">
                <a:latin typeface="Times New Roman" pitchFamily="18" charset="0"/>
              </a:rPr>
              <a:t>Scrivi</a:t>
            </a:r>
            <a:r>
              <a:rPr lang="it-IT">
                <a:latin typeface="Times New Roman" pitchFamily="18" charset="0"/>
              </a:rPr>
              <a:t> il contenuto della cella 20 (</a:t>
            </a:r>
            <a:r>
              <a:rPr lang="it-IT" b="1">
                <a:latin typeface="Courier New" pitchFamily="49" charset="0"/>
              </a:rPr>
              <a:t>z</a:t>
            </a:r>
            <a:r>
              <a:rPr lang="it-IT">
                <a:latin typeface="Times New Roman" pitchFamily="18" charset="0"/>
              </a:rPr>
              <a:t>) (ris. totale) in output</a:t>
            </a:r>
            <a:br>
              <a:rPr lang="it-IT">
                <a:latin typeface="Times New Roman" pitchFamily="18" charset="0"/>
              </a:rPr>
            </a:br>
            <a:r>
              <a:rPr lang="it-IT">
                <a:solidFill>
                  <a:srgbClr val="FF0000"/>
                </a:solidFill>
                <a:latin typeface="Trebuchet MS" pitchFamily="34" charset="0"/>
              </a:rPr>
              <a:t>1101</a:t>
            </a:r>
            <a:r>
              <a:rPr lang="it-IT">
                <a:latin typeface="Trebuchet MS" pitchFamily="34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</a:rPr>
              <a:t>0000000000</a:t>
            </a:r>
            <a:r>
              <a:rPr lang="it-IT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it-IT">
                <a:latin typeface="Times New Roman" pitchFamily="18" charset="0"/>
              </a:rPr>
              <a:t>	</a:t>
            </a:r>
            <a:r>
              <a:rPr lang="it-IT" b="1">
                <a:latin typeface="Times New Roman" pitchFamily="18" charset="0"/>
              </a:rPr>
              <a:t>Halt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137525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Programma in memoria centrale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4191000" y="838200"/>
            <a:ext cx="2133600" cy="585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0100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0000010000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0100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0000010001</a:t>
            </a:r>
            <a:br>
              <a:rPr 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0100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0000010010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0100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0000010011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0000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0000010000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0001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0000010001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0110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0000000000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0010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0000010100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0000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0000010010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0001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0000010011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0110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0000000000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0001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0000010011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1000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0000000000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0010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0000010100</a:t>
            </a:r>
            <a:br>
              <a:rPr 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0101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0000010100 </a:t>
            </a:r>
            <a:r>
              <a:rPr lang="en-US">
                <a:latin typeface="Trebuchet MS" pitchFamily="34" charset="0"/>
              </a:rPr>
              <a:t/>
            </a:r>
            <a:br>
              <a:rPr lang="en-US">
                <a:latin typeface="Trebuchet MS" pitchFamily="34" charset="0"/>
              </a:rPr>
            </a:b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1101</a:t>
            </a:r>
            <a:r>
              <a:rPr lang="en-US">
                <a:latin typeface="Trebuchet MS" pitchFamily="34" charset="0"/>
              </a:rPr>
              <a:t>00</a:t>
            </a:r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0000000000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>
                <a:solidFill>
                  <a:schemeClr val="accent2"/>
                </a:solidFill>
                <a:latin typeface="Times New Roman" pitchFamily="18" charset="0"/>
              </a:rPr>
            </a:br>
            <a:endParaRPr lang="en-GB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3276600" cy="585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>
                <a:latin typeface="Times New Roman" pitchFamily="18" charset="0"/>
              </a:rPr>
              <a:t>Cella 0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1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2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3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4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5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6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7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8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9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10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11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12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13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14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15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 Spazio riservato per </a:t>
            </a:r>
            <a:r>
              <a:rPr lang="en-US" b="1">
                <a:latin typeface="Courier New" pitchFamily="49" charset="0"/>
              </a:rPr>
              <a:t>a</a:t>
            </a:r>
            <a:r>
              <a:rPr lang="en-US">
                <a:latin typeface="Times New Roman" pitchFamily="18" charset="0"/>
              </a:rPr>
              <a:t>	 16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 Spazio riservato per </a:t>
            </a:r>
            <a:r>
              <a:rPr lang="en-US" b="1">
                <a:latin typeface="Courier New" pitchFamily="49" charset="0"/>
              </a:rPr>
              <a:t>b</a:t>
            </a:r>
            <a:r>
              <a:rPr lang="en-US">
                <a:latin typeface="Times New Roman" pitchFamily="18" charset="0"/>
              </a:rPr>
              <a:t>	 17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 Spazio riservato per </a:t>
            </a:r>
            <a:r>
              <a:rPr lang="en-US" b="1">
                <a:latin typeface="Courier New" pitchFamily="49" charset="0"/>
              </a:rPr>
              <a:t>c</a:t>
            </a:r>
            <a:r>
              <a:rPr lang="en-US">
                <a:latin typeface="Times New Roman" pitchFamily="18" charset="0"/>
              </a:rPr>
              <a:t>	 18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 Spazio riservato per </a:t>
            </a:r>
            <a:r>
              <a:rPr lang="en-US" b="1">
                <a:latin typeface="Courier New" pitchFamily="49" charset="0"/>
              </a:rPr>
              <a:t>d</a:t>
            </a:r>
            <a:r>
              <a:rPr lang="en-US">
                <a:latin typeface="Times New Roman" pitchFamily="18" charset="0"/>
              </a:rPr>
              <a:t>	 19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 Spazio riservato per </a:t>
            </a:r>
            <a:r>
              <a:rPr lang="en-US" b="1">
                <a:latin typeface="Courier New" pitchFamily="49" charset="0"/>
              </a:rPr>
              <a:t>z</a:t>
            </a:r>
            <a:r>
              <a:rPr lang="en-US">
                <a:latin typeface="Times New Roman" pitchFamily="18" charset="0"/>
              </a:rPr>
              <a:t>	 20</a:t>
            </a:r>
            <a:endParaRPr lang="en-GB">
              <a:latin typeface="Times New Roman" pitchFamily="18" charset="0"/>
            </a:endParaRP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4191000" y="906463"/>
            <a:ext cx="2057400" cy="572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4191000" y="1149350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4191000" y="1435100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4192588" y="1711325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>
            <a:off x="4191000" y="1978025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>
            <a:off x="4186238" y="2263775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>
            <a:off x="4187825" y="2530475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4189413" y="2806700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>
            <a:off x="4189413" y="3081338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4191000" y="3375025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>
            <a:off x="4192588" y="3633788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4191000" y="3910013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>
            <a:off x="4189413" y="4186238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>
            <a:off x="4186238" y="4462463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Line 19"/>
          <p:cNvSpPr>
            <a:spLocks noChangeShapeType="1"/>
          </p:cNvSpPr>
          <p:nvPr/>
        </p:nvSpPr>
        <p:spPr bwMode="auto">
          <a:xfrm>
            <a:off x="4191000" y="4730750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4194175" y="4999038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0" name="Line 21"/>
          <p:cNvSpPr>
            <a:spLocks noChangeShapeType="1"/>
          </p:cNvSpPr>
          <p:nvPr/>
        </p:nvSpPr>
        <p:spPr bwMode="auto">
          <a:xfrm>
            <a:off x="4194175" y="5302250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1" name="Line 22"/>
          <p:cNvSpPr>
            <a:spLocks noChangeShapeType="1"/>
          </p:cNvSpPr>
          <p:nvPr/>
        </p:nvSpPr>
        <p:spPr bwMode="auto">
          <a:xfrm>
            <a:off x="4192588" y="5588000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2" name="Line 23"/>
          <p:cNvSpPr>
            <a:spLocks noChangeShapeType="1"/>
          </p:cNvSpPr>
          <p:nvPr/>
        </p:nvSpPr>
        <p:spPr bwMode="auto">
          <a:xfrm>
            <a:off x="4194175" y="5846763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>
            <a:off x="4195763" y="6122988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Line 25"/>
          <p:cNvSpPr>
            <a:spLocks noChangeShapeType="1"/>
          </p:cNvSpPr>
          <p:nvPr/>
        </p:nvSpPr>
        <p:spPr bwMode="auto">
          <a:xfrm>
            <a:off x="4189413" y="6399213"/>
            <a:ext cx="206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913" y="150813"/>
            <a:ext cx="4129087" cy="47625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Fase di fetch 1</a:t>
            </a:r>
            <a:r>
              <a:rPr lang="it-IT" baseline="30000" smtClean="0"/>
              <a:t>a</a:t>
            </a:r>
            <a:r>
              <a:rPr lang="it-IT" smtClean="0"/>
              <a:t> istruzione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871538" y="2117725"/>
            <a:ext cx="14366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0000000000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250825" y="21177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PC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2166938" y="3113088"/>
            <a:ext cx="14366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endParaRPr lang="en-US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1546225" y="3113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AR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4594225" y="1660525"/>
            <a:ext cx="2133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0100</a:t>
            </a: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  <a:cs typeface="Times New Roman" pitchFamily="18" charset="0"/>
              </a:rPr>
              <a:t>0000010000</a:t>
            </a:r>
            <a:endParaRPr lang="en-GB">
              <a:solidFill>
                <a:schemeClr val="accent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4384675" y="1279525"/>
            <a:ext cx="241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Memoria centrale (MM)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4594225" y="2041525"/>
            <a:ext cx="21336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endParaRPr lang="en-GB" sz="24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4295775" y="16605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0</a:t>
            </a: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6423025" y="4941888"/>
            <a:ext cx="2133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endParaRPr lang="en-US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5813425" y="49371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DR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3952875" y="40227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1023</a:t>
            </a:r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6423025" y="5932488"/>
            <a:ext cx="2133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endParaRPr lang="en-US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>
            <a:off x="5813425" y="59277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CIR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8929" name="Freeform 16"/>
          <p:cNvSpPr>
            <a:spLocks/>
          </p:cNvSpPr>
          <p:nvPr/>
        </p:nvSpPr>
        <p:spPr bwMode="auto">
          <a:xfrm>
            <a:off x="2308225" y="2181225"/>
            <a:ext cx="838200" cy="622300"/>
          </a:xfrm>
          <a:custGeom>
            <a:avLst/>
            <a:gdLst>
              <a:gd name="T0" fmla="*/ 0 w 528"/>
              <a:gd name="T1" fmla="*/ 88900 h 392"/>
              <a:gd name="T2" fmla="*/ 457200 w 528"/>
              <a:gd name="T3" fmla="*/ 88900 h 392"/>
              <a:gd name="T4" fmla="*/ 838200 w 528"/>
              <a:gd name="T5" fmla="*/ 622300 h 392"/>
              <a:gd name="T6" fmla="*/ 0 60000 65536"/>
              <a:gd name="T7" fmla="*/ 0 60000 65536"/>
              <a:gd name="T8" fmla="*/ 0 60000 65536"/>
              <a:gd name="T9" fmla="*/ 0 w 528"/>
              <a:gd name="T10" fmla="*/ 0 h 392"/>
              <a:gd name="T11" fmla="*/ 528 w 528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392">
                <a:moveTo>
                  <a:pt x="0" y="56"/>
                </a:moveTo>
                <a:cubicBezTo>
                  <a:pt x="100" y="28"/>
                  <a:pt x="200" y="0"/>
                  <a:pt x="288" y="56"/>
                </a:cubicBezTo>
                <a:cubicBezTo>
                  <a:pt x="376" y="112"/>
                  <a:pt x="452" y="252"/>
                  <a:pt x="528" y="392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Freeform 17"/>
          <p:cNvSpPr>
            <a:spLocks/>
          </p:cNvSpPr>
          <p:nvPr/>
        </p:nvSpPr>
        <p:spPr bwMode="auto">
          <a:xfrm>
            <a:off x="6727825" y="1609725"/>
            <a:ext cx="457200" cy="431800"/>
          </a:xfrm>
          <a:custGeom>
            <a:avLst/>
            <a:gdLst>
              <a:gd name="T0" fmla="*/ 0 w 288"/>
              <a:gd name="T1" fmla="*/ 279400 h 272"/>
              <a:gd name="T2" fmla="*/ 457200 w 288"/>
              <a:gd name="T3" fmla="*/ 431800 h 272"/>
              <a:gd name="T4" fmla="*/ 0 60000 65536"/>
              <a:gd name="T5" fmla="*/ 0 60000 65536"/>
              <a:gd name="T6" fmla="*/ 0 w 288"/>
              <a:gd name="T7" fmla="*/ 0 h 272"/>
              <a:gd name="T8" fmla="*/ 288 w 288"/>
              <a:gd name="T9" fmla="*/ 272 h 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272">
                <a:moveTo>
                  <a:pt x="0" y="176"/>
                </a:moveTo>
                <a:cubicBezTo>
                  <a:pt x="56" y="88"/>
                  <a:pt x="112" y="0"/>
                  <a:pt x="288" y="272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66938" y="2270125"/>
            <a:ext cx="1436687" cy="1214438"/>
            <a:chOff x="1351" y="1296"/>
            <a:chExt cx="905" cy="765"/>
          </a:xfrm>
        </p:grpSpPr>
        <p:sp>
          <p:nvSpPr>
            <p:cNvPr id="38944" name="Freeform 19"/>
            <p:cNvSpPr>
              <a:spLocks/>
            </p:cNvSpPr>
            <p:nvPr/>
          </p:nvSpPr>
          <p:spPr bwMode="auto">
            <a:xfrm>
              <a:off x="1440" y="1296"/>
              <a:ext cx="432" cy="528"/>
            </a:xfrm>
            <a:custGeom>
              <a:avLst/>
              <a:gdLst>
                <a:gd name="T0" fmla="*/ 0 w 432"/>
                <a:gd name="T1" fmla="*/ 0 h 528"/>
                <a:gd name="T2" fmla="*/ 336 w 432"/>
                <a:gd name="T3" fmla="*/ 96 h 528"/>
                <a:gd name="T4" fmla="*/ 432 w 432"/>
                <a:gd name="T5" fmla="*/ 528 h 528"/>
                <a:gd name="T6" fmla="*/ 0 60000 65536"/>
                <a:gd name="T7" fmla="*/ 0 60000 65536"/>
                <a:gd name="T8" fmla="*/ 0 60000 65536"/>
                <a:gd name="T9" fmla="*/ 0 w 432"/>
                <a:gd name="T10" fmla="*/ 0 h 528"/>
                <a:gd name="T11" fmla="*/ 432 w 432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528">
                  <a:moveTo>
                    <a:pt x="0" y="0"/>
                  </a:moveTo>
                  <a:cubicBezTo>
                    <a:pt x="132" y="4"/>
                    <a:pt x="264" y="8"/>
                    <a:pt x="336" y="96"/>
                  </a:cubicBezTo>
                  <a:cubicBezTo>
                    <a:pt x="408" y="184"/>
                    <a:pt x="420" y="356"/>
                    <a:pt x="432" y="528"/>
                  </a:cubicBezTo>
                </a:path>
              </a:pathLst>
            </a:custGeom>
            <a:noFill/>
            <a:ln w="76200" cap="flat" cmpd="sng">
              <a:solidFill>
                <a:srgbClr val="333333"/>
              </a:solidFill>
              <a:prstDash val="solid"/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5" name="Text Box 20"/>
            <p:cNvSpPr txBox="1">
              <a:spLocks noChangeArrowheads="1"/>
            </p:cNvSpPr>
            <p:nvPr/>
          </p:nvSpPr>
          <p:spPr bwMode="auto">
            <a:xfrm>
              <a:off x="1351" y="1824"/>
              <a:ext cx="90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0000000000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608388" y="1812925"/>
            <a:ext cx="4948237" cy="3505200"/>
            <a:chOff x="2259" y="1008"/>
            <a:chExt cx="3117" cy="2208"/>
          </a:xfrm>
        </p:grpSpPr>
        <p:sp>
          <p:nvSpPr>
            <p:cNvPr id="38941" name="Freeform 22"/>
            <p:cNvSpPr>
              <a:spLocks/>
            </p:cNvSpPr>
            <p:nvPr/>
          </p:nvSpPr>
          <p:spPr bwMode="auto">
            <a:xfrm>
              <a:off x="2259" y="1008"/>
              <a:ext cx="429" cy="963"/>
            </a:xfrm>
            <a:custGeom>
              <a:avLst/>
              <a:gdLst>
                <a:gd name="T0" fmla="*/ 0 w 374"/>
                <a:gd name="T1" fmla="*/ 963 h 889"/>
                <a:gd name="T2" fmla="*/ 109 w 374"/>
                <a:gd name="T3" fmla="*/ 951 h 889"/>
                <a:gd name="T4" fmla="*/ 161 w 374"/>
                <a:gd name="T5" fmla="*/ 933 h 889"/>
                <a:gd name="T6" fmla="*/ 250 w 374"/>
                <a:gd name="T7" fmla="*/ 879 h 889"/>
                <a:gd name="T8" fmla="*/ 288 w 374"/>
                <a:gd name="T9" fmla="*/ 763 h 889"/>
                <a:gd name="T10" fmla="*/ 243 w 374"/>
                <a:gd name="T11" fmla="*/ 538 h 889"/>
                <a:gd name="T12" fmla="*/ 211 w 374"/>
                <a:gd name="T13" fmla="*/ 496 h 889"/>
                <a:gd name="T14" fmla="*/ 161 w 374"/>
                <a:gd name="T15" fmla="*/ 435 h 889"/>
                <a:gd name="T16" fmla="*/ 128 w 374"/>
                <a:gd name="T17" fmla="*/ 381 h 889"/>
                <a:gd name="T18" fmla="*/ 102 w 374"/>
                <a:gd name="T19" fmla="*/ 309 h 889"/>
                <a:gd name="T20" fmla="*/ 128 w 374"/>
                <a:gd name="T21" fmla="*/ 187 h 889"/>
                <a:gd name="T22" fmla="*/ 147 w 374"/>
                <a:gd name="T23" fmla="*/ 151 h 889"/>
                <a:gd name="T24" fmla="*/ 186 w 374"/>
                <a:gd name="T25" fmla="*/ 115 h 889"/>
                <a:gd name="T26" fmla="*/ 231 w 374"/>
                <a:gd name="T27" fmla="*/ 66 h 889"/>
                <a:gd name="T28" fmla="*/ 404 w 374"/>
                <a:gd name="T29" fmla="*/ 12 h 889"/>
                <a:gd name="T30" fmla="*/ 429 w 374"/>
                <a:gd name="T31" fmla="*/ 0 h 8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74"/>
                <a:gd name="T49" fmla="*/ 0 h 889"/>
                <a:gd name="T50" fmla="*/ 374 w 374"/>
                <a:gd name="T51" fmla="*/ 889 h 88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74" h="889">
                  <a:moveTo>
                    <a:pt x="0" y="889"/>
                  </a:moveTo>
                  <a:cubicBezTo>
                    <a:pt x="2" y="889"/>
                    <a:pt x="74" y="886"/>
                    <a:pt x="95" y="878"/>
                  </a:cubicBezTo>
                  <a:cubicBezTo>
                    <a:pt x="154" y="856"/>
                    <a:pt x="80" y="874"/>
                    <a:pt x="140" y="861"/>
                  </a:cubicBezTo>
                  <a:cubicBezTo>
                    <a:pt x="165" y="842"/>
                    <a:pt x="192" y="830"/>
                    <a:pt x="218" y="811"/>
                  </a:cubicBezTo>
                  <a:cubicBezTo>
                    <a:pt x="239" y="779"/>
                    <a:pt x="240" y="740"/>
                    <a:pt x="251" y="704"/>
                  </a:cubicBezTo>
                  <a:cubicBezTo>
                    <a:pt x="249" y="650"/>
                    <a:pt x="258" y="547"/>
                    <a:pt x="212" y="497"/>
                  </a:cubicBezTo>
                  <a:cubicBezTo>
                    <a:pt x="206" y="478"/>
                    <a:pt x="198" y="471"/>
                    <a:pt x="184" y="458"/>
                  </a:cubicBezTo>
                  <a:cubicBezTo>
                    <a:pt x="174" y="425"/>
                    <a:pt x="155" y="445"/>
                    <a:pt x="140" y="402"/>
                  </a:cubicBezTo>
                  <a:cubicBezTo>
                    <a:pt x="130" y="373"/>
                    <a:pt x="137" y="390"/>
                    <a:pt x="112" y="352"/>
                  </a:cubicBezTo>
                  <a:cubicBezTo>
                    <a:pt x="102" y="337"/>
                    <a:pt x="95" y="303"/>
                    <a:pt x="89" y="285"/>
                  </a:cubicBezTo>
                  <a:cubicBezTo>
                    <a:pt x="92" y="244"/>
                    <a:pt x="81" y="201"/>
                    <a:pt x="112" y="173"/>
                  </a:cubicBezTo>
                  <a:cubicBezTo>
                    <a:pt x="118" y="148"/>
                    <a:pt x="112" y="155"/>
                    <a:pt x="128" y="139"/>
                  </a:cubicBezTo>
                  <a:cubicBezTo>
                    <a:pt x="139" y="128"/>
                    <a:pt x="162" y="106"/>
                    <a:pt x="162" y="106"/>
                  </a:cubicBezTo>
                  <a:cubicBezTo>
                    <a:pt x="170" y="83"/>
                    <a:pt x="181" y="74"/>
                    <a:pt x="201" y="61"/>
                  </a:cubicBezTo>
                  <a:cubicBezTo>
                    <a:pt x="233" y="12"/>
                    <a:pt x="300" y="15"/>
                    <a:pt x="352" y="11"/>
                  </a:cubicBezTo>
                  <a:cubicBezTo>
                    <a:pt x="371" y="4"/>
                    <a:pt x="365" y="9"/>
                    <a:pt x="374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Freeform 23"/>
            <p:cNvSpPr>
              <a:spLocks/>
            </p:cNvSpPr>
            <p:nvPr/>
          </p:nvSpPr>
          <p:spPr bwMode="auto">
            <a:xfrm>
              <a:off x="4224" y="1024"/>
              <a:ext cx="480" cy="1952"/>
            </a:xfrm>
            <a:custGeom>
              <a:avLst/>
              <a:gdLst>
                <a:gd name="T0" fmla="*/ 0 w 480"/>
                <a:gd name="T1" fmla="*/ 32 h 1952"/>
                <a:gd name="T2" fmla="*/ 288 w 480"/>
                <a:gd name="T3" fmla="*/ 320 h 1952"/>
                <a:gd name="T4" fmla="*/ 480 w 480"/>
                <a:gd name="T5" fmla="*/ 1952 h 1952"/>
                <a:gd name="T6" fmla="*/ 0 60000 65536"/>
                <a:gd name="T7" fmla="*/ 0 60000 65536"/>
                <a:gd name="T8" fmla="*/ 0 60000 65536"/>
                <a:gd name="T9" fmla="*/ 0 w 480"/>
                <a:gd name="T10" fmla="*/ 0 h 1952"/>
                <a:gd name="T11" fmla="*/ 480 w 480"/>
                <a:gd name="T12" fmla="*/ 1952 h 19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952">
                  <a:moveTo>
                    <a:pt x="0" y="32"/>
                  </a:moveTo>
                  <a:cubicBezTo>
                    <a:pt x="104" y="16"/>
                    <a:pt x="208" y="0"/>
                    <a:pt x="288" y="320"/>
                  </a:cubicBezTo>
                  <a:cubicBezTo>
                    <a:pt x="368" y="640"/>
                    <a:pt x="424" y="1296"/>
                    <a:pt x="480" y="1952"/>
                  </a:cubicBezTo>
                </a:path>
              </a:pathLst>
            </a:custGeom>
            <a:noFill/>
            <a:ln w="76200" cap="flat" cmpd="sng">
              <a:solidFill>
                <a:srgbClr val="333333"/>
              </a:solidFill>
              <a:prstDash val="solid"/>
              <a:round/>
              <a:headEnd type="none" w="med" len="med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Text Box 24"/>
            <p:cNvSpPr txBox="1">
              <a:spLocks noChangeArrowheads="1"/>
            </p:cNvSpPr>
            <p:nvPr/>
          </p:nvSpPr>
          <p:spPr bwMode="auto">
            <a:xfrm>
              <a:off x="4032" y="2979"/>
              <a:ext cx="13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rgbClr val="FF0000"/>
                  </a:solidFill>
                  <a:latin typeface="Trebuchet MS" pitchFamily="34" charset="0"/>
                  <a:cs typeface="Times New Roman" pitchFamily="18" charset="0"/>
                </a:rPr>
                <a:t>0100</a:t>
              </a: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00</a:t>
              </a:r>
              <a:r>
                <a:rPr lang="it-IT">
                  <a:solidFill>
                    <a:schemeClr val="accent2"/>
                  </a:solidFill>
                  <a:latin typeface="Trebuchet MS" pitchFamily="34" charset="0"/>
                  <a:cs typeface="Times New Roman" pitchFamily="18" charset="0"/>
                </a:rPr>
                <a:t>0000010000</a:t>
              </a:r>
              <a:endParaRPr lang="en-GB">
                <a:solidFill>
                  <a:schemeClr val="accent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423025" y="5318125"/>
            <a:ext cx="2133600" cy="985838"/>
            <a:chOff x="4032" y="3216"/>
            <a:chExt cx="1344" cy="621"/>
          </a:xfrm>
        </p:grpSpPr>
        <p:sp>
          <p:nvSpPr>
            <p:cNvPr id="38939" name="Line 26"/>
            <p:cNvSpPr>
              <a:spLocks noChangeShapeType="1"/>
            </p:cNvSpPr>
            <p:nvPr/>
          </p:nvSpPr>
          <p:spPr bwMode="auto">
            <a:xfrm>
              <a:off x="4704" y="3216"/>
              <a:ext cx="0" cy="384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Text Box 27"/>
            <p:cNvSpPr txBox="1">
              <a:spLocks noChangeArrowheads="1"/>
            </p:cNvSpPr>
            <p:nvPr/>
          </p:nvSpPr>
          <p:spPr bwMode="auto">
            <a:xfrm>
              <a:off x="4032" y="3600"/>
              <a:ext cx="13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rgbClr val="FF0000"/>
                  </a:solidFill>
                  <a:latin typeface="Trebuchet MS" pitchFamily="34" charset="0"/>
                  <a:cs typeface="Times New Roman" pitchFamily="18" charset="0"/>
                </a:rPr>
                <a:t>0100</a:t>
              </a: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00</a:t>
              </a:r>
              <a:r>
                <a:rPr lang="it-IT">
                  <a:solidFill>
                    <a:schemeClr val="accent2"/>
                  </a:solidFill>
                  <a:latin typeface="Trebuchet MS" pitchFamily="34" charset="0"/>
                  <a:cs typeface="Times New Roman" pitchFamily="18" charset="0"/>
                </a:rPr>
                <a:t>0000010000</a:t>
              </a:r>
              <a:endParaRPr lang="en-GB">
                <a:solidFill>
                  <a:schemeClr val="accent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871538" y="2117725"/>
            <a:ext cx="1436687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0000000001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>
            <a:off x="2689225" y="1355725"/>
            <a:ext cx="1066800" cy="457200"/>
          </a:xfrm>
          <a:prstGeom prst="wedgeRectCallout">
            <a:avLst>
              <a:gd name="adj1" fmla="val -36458"/>
              <a:gd name="adj2" fmla="val 17777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Passo 1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7642225" y="1508125"/>
            <a:ext cx="1066800" cy="457200"/>
          </a:xfrm>
          <a:prstGeom prst="wedgeRectCallout">
            <a:avLst>
              <a:gd name="adj1" fmla="val -81995"/>
              <a:gd name="adj2" fmla="val 23993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Passo 2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51" name="AutoShape 31"/>
          <p:cNvSpPr>
            <a:spLocks noChangeArrowheads="1"/>
          </p:cNvSpPr>
          <p:nvPr/>
        </p:nvSpPr>
        <p:spPr bwMode="auto">
          <a:xfrm>
            <a:off x="4518025" y="5394325"/>
            <a:ext cx="1066800" cy="457200"/>
          </a:xfrm>
          <a:prstGeom prst="wedgeRectCallout">
            <a:avLst>
              <a:gd name="adj1" fmla="val 222620"/>
              <a:gd name="adj2" fmla="val -100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Passo 3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752" name="AutoShape 32"/>
          <p:cNvSpPr>
            <a:spLocks noChangeArrowheads="1"/>
          </p:cNvSpPr>
          <p:nvPr/>
        </p:nvSpPr>
        <p:spPr bwMode="auto">
          <a:xfrm>
            <a:off x="479425" y="3032125"/>
            <a:ext cx="1066800" cy="457200"/>
          </a:xfrm>
          <a:prstGeom prst="wedgeRectCallout">
            <a:avLst>
              <a:gd name="adj1" fmla="val 102681"/>
              <a:gd name="adj2" fmla="val -179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Passo 4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8" grpId="0" animBg="1" autoUpdateAnimBg="0"/>
      <p:bldP spid="30749" grpId="0" animBg="1" autoUpdateAnimBg="0"/>
      <p:bldP spid="30750" grpId="0" animBg="1" autoUpdateAnimBg="0"/>
      <p:bldP spid="30751" grpId="0" animBg="1" autoUpdateAnimBg="0"/>
      <p:bldP spid="30752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43888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Fase di interpretazione 1</a:t>
            </a:r>
            <a:r>
              <a:rPr lang="it-IT" baseline="30000" smtClean="0"/>
              <a:t>a</a:t>
            </a:r>
            <a:r>
              <a:rPr lang="it-IT" smtClean="0"/>
              <a:t> istruzione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2895600" y="2533650"/>
            <a:ext cx="2133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0100</a:t>
            </a: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  <a:cs typeface="Times New Roman" pitchFamily="18" charset="0"/>
              </a:rPr>
              <a:t>0000010000</a:t>
            </a:r>
            <a:endParaRPr lang="en-GB">
              <a:solidFill>
                <a:schemeClr val="accent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2286000" y="2528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CIR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9942" name="AutoShape 5"/>
          <p:cNvSpPr>
            <a:spLocks/>
          </p:cNvSpPr>
          <p:nvPr/>
        </p:nvSpPr>
        <p:spPr bwMode="auto">
          <a:xfrm rot="-5400000">
            <a:off x="3086100" y="2795588"/>
            <a:ext cx="304800" cy="533400"/>
          </a:xfrm>
          <a:prstGeom prst="leftBrace">
            <a:avLst>
              <a:gd name="adj1" fmla="val 1458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3048000" y="3214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Codice operativo </a:t>
            </a:r>
            <a:r>
              <a:rPr lang="it-IT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0100</a:t>
            </a: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 = leggi da input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137525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Fase di esecuzione 1</a:t>
            </a:r>
            <a:r>
              <a:rPr lang="it-IT" baseline="30000" smtClean="0"/>
              <a:t>a</a:t>
            </a:r>
            <a:r>
              <a:rPr lang="it-IT" smtClean="0"/>
              <a:t> istruzione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1687513" y="3956050"/>
            <a:ext cx="14366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endParaRPr lang="en-US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066800" y="39560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AR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4572000" y="2732088"/>
            <a:ext cx="2133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endParaRPr lang="en-US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4362450" y="1208088"/>
            <a:ext cx="241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Memoria centrale (MM)</a:t>
            </a: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4572000" y="1665288"/>
            <a:ext cx="21336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/>
            </a:r>
            <a:br>
              <a:rPr lang="it-IT" sz="24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</a:br>
            <a:endParaRPr lang="en-GB" sz="24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4273550" y="1589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0</a:t>
            </a:r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6400800" y="4870450"/>
            <a:ext cx="2133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endParaRPr lang="en-US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5791200" y="4865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DR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3930650" y="40417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1023</a:t>
            </a:r>
          </a:p>
        </p:txBody>
      </p:sp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6400800" y="5861050"/>
            <a:ext cx="2133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0001000000011111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5791200" y="5856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PDR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75" name="Freeform 14"/>
          <p:cNvSpPr>
            <a:spLocks/>
          </p:cNvSpPr>
          <p:nvPr/>
        </p:nvSpPr>
        <p:spPr bwMode="auto">
          <a:xfrm>
            <a:off x="2286000" y="3028950"/>
            <a:ext cx="838200" cy="622300"/>
          </a:xfrm>
          <a:custGeom>
            <a:avLst/>
            <a:gdLst>
              <a:gd name="T0" fmla="*/ 0 w 528"/>
              <a:gd name="T1" fmla="*/ 88900 h 392"/>
              <a:gd name="T2" fmla="*/ 457200 w 528"/>
              <a:gd name="T3" fmla="*/ 88900 h 392"/>
              <a:gd name="T4" fmla="*/ 838200 w 528"/>
              <a:gd name="T5" fmla="*/ 622300 h 392"/>
              <a:gd name="T6" fmla="*/ 0 60000 65536"/>
              <a:gd name="T7" fmla="*/ 0 60000 65536"/>
              <a:gd name="T8" fmla="*/ 0 60000 65536"/>
              <a:gd name="T9" fmla="*/ 0 w 528"/>
              <a:gd name="T10" fmla="*/ 0 h 392"/>
              <a:gd name="T11" fmla="*/ 528 w 528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392">
                <a:moveTo>
                  <a:pt x="0" y="56"/>
                </a:moveTo>
                <a:cubicBezTo>
                  <a:pt x="100" y="28"/>
                  <a:pt x="200" y="0"/>
                  <a:pt x="288" y="56"/>
                </a:cubicBezTo>
                <a:cubicBezTo>
                  <a:pt x="376" y="112"/>
                  <a:pt x="452" y="252"/>
                  <a:pt x="528" y="392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Freeform 15"/>
          <p:cNvSpPr>
            <a:spLocks/>
          </p:cNvSpPr>
          <p:nvPr/>
        </p:nvSpPr>
        <p:spPr bwMode="auto">
          <a:xfrm>
            <a:off x="6705600" y="1538288"/>
            <a:ext cx="457200" cy="431800"/>
          </a:xfrm>
          <a:custGeom>
            <a:avLst/>
            <a:gdLst>
              <a:gd name="T0" fmla="*/ 0 w 288"/>
              <a:gd name="T1" fmla="*/ 279400 h 272"/>
              <a:gd name="T2" fmla="*/ 457200 w 288"/>
              <a:gd name="T3" fmla="*/ 431800 h 272"/>
              <a:gd name="T4" fmla="*/ 0 60000 65536"/>
              <a:gd name="T5" fmla="*/ 0 60000 65536"/>
              <a:gd name="T6" fmla="*/ 0 w 288"/>
              <a:gd name="T7" fmla="*/ 0 h 272"/>
              <a:gd name="T8" fmla="*/ 288 w 288"/>
              <a:gd name="T9" fmla="*/ 272 h 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272">
                <a:moveTo>
                  <a:pt x="0" y="176"/>
                </a:moveTo>
                <a:cubicBezTo>
                  <a:pt x="56" y="88"/>
                  <a:pt x="112" y="0"/>
                  <a:pt x="288" y="272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Text Box 16"/>
          <p:cNvSpPr txBox="1">
            <a:spLocks noChangeArrowheads="1"/>
          </p:cNvSpPr>
          <p:nvPr/>
        </p:nvSpPr>
        <p:spPr bwMode="auto">
          <a:xfrm>
            <a:off x="1066800" y="2813050"/>
            <a:ext cx="2133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0100</a:t>
            </a: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00</a:t>
            </a:r>
            <a:r>
              <a:rPr lang="it-IT">
                <a:solidFill>
                  <a:schemeClr val="accent2"/>
                </a:solidFill>
                <a:latin typeface="Trebuchet MS" pitchFamily="34" charset="0"/>
                <a:cs typeface="Times New Roman" pitchFamily="18" charset="0"/>
              </a:rPr>
              <a:t>0000010000</a:t>
            </a:r>
            <a:endParaRPr lang="en-GB">
              <a:solidFill>
                <a:schemeClr val="accent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78" name="Text Box 17"/>
          <p:cNvSpPr txBox="1">
            <a:spLocks noChangeArrowheads="1"/>
          </p:cNvSpPr>
          <p:nvPr/>
        </p:nvSpPr>
        <p:spPr bwMode="auto">
          <a:xfrm>
            <a:off x="457200" y="2808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CIR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0979" name="Text Box 18"/>
          <p:cNvSpPr txBox="1">
            <a:spLocks noChangeArrowheads="1"/>
          </p:cNvSpPr>
          <p:nvPr/>
        </p:nvSpPr>
        <p:spPr bwMode="auto">
          <a:xfrm>
            <a:off x="4159250" y="27463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16</a:t>
            </a:r>
          </a:p>
        </p:txBody>
      </p:sp>
      <p:sp>
        <p:nvSpPr>
          <p:cNvPr id="40980" name="Text Box 19"/>
          <p:cNvSpPr txBox="1">
            <a:spLocks noChangeArrowheads="1"/>
          </p:cNvSpPr>
          <p:nvPr/>
        </p:nvSpPr>
        <p:spPr bwMode="auto">
          <a:xfrm>
            <a:off x="1600200" y="58562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Valore di </a:t>
            </a:r>
            <a:r>
              <a:rPr lang="it-IT" b="1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it-IT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 letto dall’input (es. 4127)</a:t>
            </a:r>
            <a:endParaRPr lang="en-GB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62000" y="1817688"/>
            <a:ext cx="3352800" cy="2514600"/>
            <a:chOff x="480" y="1056"/>
            <a:chExt cx="2112" cy="1584"/>
          </a:xfrm>
        </p:grpSpPr>
        <p:sp>
          <p:nvSpPr>
            <p:cNvPr id="40992" name="Line 21"/>
            <p:cNvSpPr>
              <a:spLocks noChangeShapeType="1"/>
            </p:cNvSpPr>
            <p:nvPr/>
          </p:nvSpPr>
          <p:spPr bwMode="auto">
            <a:xfrm>
              <a:off x="1584" y="1923"/>
              <a:ext cx="0" cy="48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Text Box 22"/>
            <p:cNvSpPr txBox="1">
              <a:spLocks noChangeArrowheads="1"/>
            </p:cNvSpPr>
            <p:nvPr/>
          </p:nvSpPr>
          <p:spPr bwMode="auto">
            <a:xfrm>
              <a:off x="480" y="1056"/>
              <a:ext cx="21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Indirizzo operando</a:t>
              </a:r>
              <a:b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</a:br>
              <a:r>
                <a:rPr lang="it-IT">
                  <a:solidFill>
                    <a:schemeClr val="accent2"/>
                  </a:solidFill>
                  <a:latin typeface="Trebuchet MS" pitchFamily="34" charset="0"/>
                  <a:cs typeface="Times New Roman" pitchFamily="18" charset="0"/>
                </a:rPr>
                <a:t>00000010000 </a:t>
              </a: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= cella 16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40994" name="AutoShape 23"/>
            <p:cNvSpPr>
              <a:spLocks/>
            </p:cNvSpPr>
            <p:nvPr/>
          </p:nvSpPr>
          <p:spPr bwMode="auto">
            <a:xfrm rot="5400000" flipV="1">
              <a:off x="1512" y="1176"/>
              <a:ext cx="192" cy="816"/>
            </a:xfrm>
            <a:prstGeom prst="leftBrace">
              <a:avLst>
                <a:gd name="adj1" fmla="val 35417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995" name="Text Box 24"/>
            <p:cNvSpPr txBox="1">
              <a:spLocks noChangeArrowheads="1"/>
            </p:cNvSpPr>
            <p:nvPr/>
          </p:nvSpPr>
          <p:spPr bwMode="auto">
            <a:xfrm>
              <a:off x="1063" y="2403"/>
              <a:ext cx="90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0000010000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400800" y="4870450"/>
            <a:ext cx="2133600" cy="985838"/>
            <a:chOff x="4032" y="2979"/>
            <a:chExt cx="1344" cy="621"/>
          </a:xfrm>
        </p:grpSpPr>
        <p:sp>
          <p:nvSpPr>
            <p:cNvPr id="40990" name="Line 26"/>
            <p:cNvSpPr>
              <a:spLocks noChangeShapeType="1"/>
            </p:cNvSpPr>
            <p:nvPr/>
          </p:nvSpPr>
          <p:spPr bwMode="auto">
            <a:xfrm flipV="1">
              <a:off x="4704" y="3216"/>
              <a:ext cx="0" cy="384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Text Box 27"/>
            <p:cNvSpPr txBox="1">
              <a:spLocks noChangeArrowheads="1"/>
            </p:cNvSpPr>
            <p:nvPr/>
          </p:nvSpPr>
          <p:spPr bwMode="auto">
            <a:xfrm>
              <a:off x="4032" y="2979"/>
              <a:ext cx="13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0001000000011111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133725" y="2732088"/>
            <a:ext cx="4333875" cy="2133600"/>
            <a:chOff x="1974" y="1632"/>
            <a:chExt cx="2730" cy="1344"/>
          </a:xfrm>
        </p:grpSpPr>
        <p:sp>
          <p:nvSpPr>
            <p:cNvPr id="40987" name="Freeform 29"/>
            <p:cNvSpPr>
              <a:spLocks/>
            </p:cNvSpPr>
            <p:nvPr/>
          </p:nvSpPr>
          <p:spPr bwMode="auto">
            <a:xfrm>
              <a:off x="4224" y="1728"/>
              <a:ext cx="480" cy="1248"/>
            </a:xfrm>
            <a:custGeom>
              <a:avLst/>
              <a:gdLst>
                <a:gd name="T0" fmla="*/ 0 w 480"/>
                <a:gd name="T1" fmla="*/ 20 h 1952"/>
                <a:gd name="T2" fmla="*/ 288 w 480"/>
                <a:gd name="T3" fmla="*/ 205 h 1952"/>
                <a:gd name="T4" fmla="*/ 480 w 480"/>
                <a:gd name="T5" fmla="*/ 1248 h 1952"/>
                <a:gd name="T6" fmla="*/ 0 60000 65536"/>
                <a:gd name="T7" fmla="*/ 0 60000 65536"/>
                <a:gd name="T8" fmla="*/ 0 60000 65536"/>
                <a:gd name="T9" fmla="*/ 0 w 480"/>
                <a:gd name="T10" fmla="*/ 0 h 1952"/>
                <a:gd name="T11" fmla="*/ 480 w 480"/>
                <a:gd name="T12" fmla="*/ 1952 h 19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952">
                  <a:moveTo>
                    <a:pt x="0" y="32"/>
                  </a:moveTo>
                  <a:cubicBezTo>
                    <a:pt x="104" y="16"/>
                    <a:pt x="208" y="0"/>
                    <a:pt x="288" y="320"/>
                  </a:cubicBezTo>
                  <a:cubicBezTo>
                    <a:pt x="368" y="640"/>
                    <a:pt x="424" y="1296"/>
                    <a:pt x="480" y="1952"/>
                  </a:cubicBezTo>
                </a:path>
              </a:pathLst>
            </a:custGeom>
            <a:noFill/>
            <a:ln w="76200" cap="flat" cmpd="sng">
              <a:solidFill>
                <a:srgbClr val="333333"/>
              </a:solidFill>
              <a:prstDash val="solid"/>
              <a:round/>
              <a:headEnd type="triangle" w="med" len="sm"/>
              <a:tailEnd type="non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Freeform 30"/>
            <p:cNvSpPr>
              <a:spLocks/>
            </p:cNvSpPr>
            <p:nvPr/>
          </p:nvSpPr>
          <p:spPr bwMode="auto">
            <a:xfrm>
              <a:off x="1974" y="1762"/>
              <a:ext cx="666" cy="734"/>
            </a:xfrm>
            <a:custGeom>
              <a:avLst/>
              <a:gdLst>
                <a:gd name="T0" fmla="*/ 0 w 604"/>
                <a:gd name="T1" fmla="*/ 734 h 201"/>
                <a:gd name="T2" fmla="*/ 123 w 604"/>
                <a:gd name="T3" fmla="*/ 632 h 201"/>
                <a:gd name="T4" fmla="*/ 216 w 604"/>
                <a:gd name="T5" fmla="*/ 467 h 201"/>
                <a:gd name="T6" fmla="*/ 666 w 604"/>
                <a:gd name="T7" fmla="*/ 0 h 2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4"/>
                <a:gd name="T13" fmla="*/ 0 h 201"/>
                <a:gd name="T14" fmla="*/ 604 w 604"/>
                <a:gd name="T15" fmla="*/ 201 h 2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4" h="201">
                  <a:moveTo>
                    <a:pt x="0" y="201"/>
                  </a:moveTo>
                  <a:cubicBezTo>
                    <a:pt x="45" y="196"/>
                    <a:pt x="70" y="182"/>
                    <a:pt x="112" y="173"/>
                  </a:cubicBezTo>
                  <a:cubicBezTo>
                    <a:pt x="139" y="155"/>
                    <a:pt x="166" y="139"/>
                    <a:pt x="196" y="128"/>
                  </a:cubicBezTo>
                  <a:cubicBezTo>
                    <a:pt x="279" y="0"/>
                    <a:pt x="471" y="0"/>
                    <a:pt x="604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Text Box 31"/>
            <p:cNvSpPr txBox="1">
              <a:spLocks noChangeArrowheads="1"/>
            </p:cNvSpPr>
            <p:nvPr/>
          </p:nvSpPr>
          <p:spPr bwMode="auto">
            <a:xfrm>
              <a:off x="2880" y="1632"/>
              <a:ext cx="13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SzPct val="60000"/>
                <a:buFont typeface="Wingdings" pitchFamily="2" charset="2"/>
                <a:buNone/>
              </a:pPr>
              <a:r>
                <a:rPr lang="it-IT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0001000000011111</a:t>
              </a:r>
              <a:endParaRPr lang="en-GB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sp>
        <p:nvSpPr>
          <p:cNvPr id="32800" name="AutoShape 32"/>
          <p:cNvSpPr>
            <a:spLocks noChangeArrowheads="1"/>
          </p:cNvSpPr>
          <p:nvPr/>
        </p:nvSpPr>
        <p:spPr bwMode="auto">
          <a:xfrm>
            <a:off x="152400" y="3417888"/>
            <a:ext cx="1066800" cy="457200"/>
          </a:xfrm>
          <a:prstGeom prst="wedgeRectCallout">
            <a:avLst>
              <a:gd name="adj1" fmla="val 166815"/>
              <a:gd name="adj2" fmla="val -347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Passo 1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2801" name="AutoShape 33"/>
          <p:cNvSpPr>
            <a:spLocks noChangeArrowheads="1"/>
          </p:cNvSpPr>
          <p:nvPr/>
        </p:nvSpPr>
        <p:spPr bwMode="auto">
          <a:xfrm>
            <a:off x="4876800" y="5246688"/>
            <a:ext cx="1066800" cy="457200"/>
          </a:xfrm>
          <a:prstGeom prst="wedgeRectCallout">
            <a:avLst>
              <a:gd name="adj1" fmla="val 184375"/>
              <a:gd name="adj2" fmla="val 1770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Passo 2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2802" name="AutoShape 34"/>
          <p:cNvSpPr>
            <a:spLocks noChangeArrowheads="1"/>
          </p:cNvSpPr>
          <p:nvPr/>
        </p:nvSpPr>
        <p:spPr bwMode="auto">
          <a:xfrm>
            <a:off x="7620000" y="2198688"/>
            <a:ext cx="1066800" cy="457200"/>
          </a:xfrm>
          <a:prstGeom prst="wedgeRectCallout">
            <a:avLst>
              <a:gd name="adj1" fmla="val -87056"/>
              <a:gd name="adj2" fmla="val 17986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Passo 3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0" grpId="0" animBg="1" autoUpdateAnimBg="0"/>
      <p:bldP spid="32801" grpId="0" animBg="1" autoUpdateAnimBg="0"/>
      <p:bldP spid="3280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macchina di Von Neumann(2)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4953000" y="1743075"/>
          <a:ext cx="1371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Photo Editor Photo" r:id="rId3" imgW="3982006" imgH="3467584" progId="">
                  <p:embed/>
                </p:oleObj>
              </mc:Choice>
              <mc:Fallback>
                <p:oleObj name="Photo Editor Photo" r:id="rId3" imgW="3982006" imgH="346758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43075"/>
                        <a:ext cx="13716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3048000" y="1209675"/>
          <a:ext cx="228600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Photo Editor Photo" r:id="rId5" imgW="2285714" imgH="1991003" progId="">
                  <p:embed/>
                </p:oleObj>
              </mc:Choice>
              <mc:Fallback>
                <p:oleObj name="Photo Editor Photo" r:id="rId5" imgW="2285714" imgH="1991003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09675"/>
                        <a:ext cx="2286000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Freeform 5"/>
          <p:cNvSpPr>
            <a:spLocks/>
          </p:cNvSpPr>
          <p:nvPr/>
        </p:nvSpPr>
        <p:spPr bwMode="auto">
          <a:xfrm>
            <a:off x="4462463" y="2343150"/>
            <a:ext cx="500062" cy="123825"/>
          </a:xfrm>
          <a:custGeom>
            <a:avLst/>
            <a:gdLst>
              <a:gd name="T0" fmla="*/ 0 w 315"/>
              <a:gd name="T1" fmla="*/ 100012 h 78"/>
              <a:gd name="T2" fmla="*/ 204787 w 315"/>
              <a:gd name="T3" fmla="*/ 90487 h 78"/>
              <a:gd name="T4" fmla="*/ 257175 w 315"/>
              <a:gd name="T5" fmla="*/ 42862 h 78"/>
              <a:gd name="T6" fmla="*/ 285750 w 315"/>
              <a:gd name="T7" fmla="*/ 23812 h 78"/>
              <a:gd name="T8" fmla="*/ 295275 w 315"/>
              <a:gd name="T9" fmla="*/ 9525 h 78"/>
              <a:gd name="T10" fmla="*/ 323850 w 315"/>
              <a:gd name="T11" fmla="*/ 0 h 78"/>
              <a:gd name="T12" fmla="*/ 390525 w 315"/>
              <a:gd name="T13" fmla="*/ 9525 h 78"/>
              <a:gd name="T14" fmla="*/ 500062 w 315"/>
              <a:gd name="T15" fmla="*/ 47625 h 7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5"/>
              <a:gd name="T25" fmla="*/ 0 h 78"/>
              <a:gd name="T26" fmla="*/ 315 w 315"/>
              <a:gd name="T27" fmla="*/ 78 h 7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5" h="78">
                <a:moveTo>
                  <a:pt x="0" y="63"/>
                </a:moveTo>
                <a:cubicBezTo>
                  <a:pt x="43" y="62"/>
                  <a:pt x="91" y="78"/>
                  <a:pt x="129" y="57"/>
                </a:cubicBezTo>
                <a:cubicBezTo>
                  <a:pt x="147" y="47"/>
                  <a:pt x="148" y="39"/>
                  <a:pt x="162" y="27"/>
                </a:cubicBezTo>
                <a:cubicBezTo>
                  <a:pt x="167" y="22"/>
                  <a:pt x="180" y="15"/>
                  <a:pt x="180" y="15"/>
                </a:cubicBezTo>
                <a:cubicBezTo>
                  <a:pt x="182" y="12"/>
                  <a:pt x="183" y="8"/>
                  <a:pt x="186" y="6"/>
                </a:cubicBezTo>
                <a:cubicBezTo>
                  <a:pt x="191" y="3"/>
                  <a:pt x="204" y="0"/>
                  <a:pt x="204" y="0"/>
                </a:cubicBezTo>
                <a:cubicBezTo>
                  <a:pt x="209" y="1"/>
                  <a:pt x="236" y="2"/>
                  <a:pt x="246" y="6"/>
                </a:cubicBezTo>
                <a:cubicBezTo>
                  <a:pt x="269" y="16"/>
                  <a:pt x="289" y="30"/>
                  <a:pt x="315" y="3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95400" y="1143000"/>
            <a:ext cx="6400800" cy="4862513"/>
            <a:chOff x="816" y="720"/>
            <a:chExt cx="4032" cy="3063"/>
          </a:xfrm>
        </p:grpSpPr>
        <p:sp>
          <p:nvSpPr>
            <p:cNvPr id="4110" name="Text Box 7"/>
            <p:cNvSpPr txBox="1">
              <a:spLocks noChangeArrowheads="1"/>
            </p:cNvSpPr>
            <p:nvPr/>
          </p:nvSpPr>
          <p:spPr bwMode="auto">
            <a:xfrm>
              <a:off x="816" y="3200"/>
              <a:ext cx="882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Unità di</a:t>
              </a:r>
              <a:br>
                <a:rPr lang="en-US">
                  <a:latin typeface="Times New Roman" pitchFamily="18" charset="0"/>
                </a:rPr>
              </a:br>
              <a:r>
                <a:rPr lang="en-US">
                  <a:latin typeface="Times New Roman" pitchFamily="18" charset="0"/>
                </a:rPr>
                <a:t>Elaborazione</a:t>
              </a:r>
            </a:p>
            <a:p>
              <a:pPr eaLnBrk="0" hangingPunct="0"/>
              <a:r>
                <a:rPr lang="en-US">
                  <a:latin typeface="Times New Roman" pitchFamily="18" charset="0"/>
                </a:rPr>
                <a:t>(CPU)</a:t>
              </a:r>
            </a:p>
          </p:txBody>
        </p:sp>
        <p:sp>
          <p:nvSpPr>
            <p:cNvPr id="4111" name="Text Box 8"/>
            <p:cNvSpPr txBox="1">
              <a:spLocks noChangeArrowheads="1"/>
            </p:cNvSpPr>
            <p:nvPr/>
          </p:nvSpPr>
          <p:spPr bwMode="auto">
            <a:xfrm>
              <a:off x="1956" y="3200"/>
              <a:ext cx="650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Memoria</a:t>
              </a:r>
              <a:br>
                <a:rPr lang="en-US">
                  <a:latin typeface="Times New Roman" pitchFamily="18" charset="0"/>
                </a:rPr>
              </a:br>
              <a:r>
                <a:rPr lang="en-US">
                  <a:latin typeface="Times New Roman" pitchFamily="18" charset="0"/>
                </a:rPr>
                <a:t>Centrale (MM)</a:t>
              </a:r>
            </a:p>
          </p:txBody>
        </p:sp>
        <p:sp>
          <p:nvSpPr>
            <p:cNvPr id="4112" name="Text Box 9"/>
            <p:cNvSpPr txBox="1">
              <a:spLocks noChangeArrowheads="1"/>
            </p:cNvSpPr>
            <p:nvPr/>
          </p:nvSpPr>
          <p:spPr bwMode="auto">
            <a:xfrm>
              <a:off x="2865" y="3200"/>
              <a:ext cx="846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Interfaccia</a:t>
              </a:r>
              <a:br>
                <a:rPr lang="en-US">
                  <a:latin typeface="Times New Roman" pitchFamily="18" charset="0"/>
                </a:rPr>
              </a:br>
              <a:r>
                <a:rPr lang="en-US">
                  <a:latin typeface="Times New Roman" pitchFamily="18" charset="0"/>
                </a:rPr>
                <a:t>Periferica P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13" name="Text Box 10"/>
            <p:cNvSpPr txBox="1">
              <a:spLocks noChangeArrowheads="1"/>
            </p:cNvSpPr>
            <p:nvPr/>
          </p:nvSpPr>
          <p:spPr bwMode="auto">
            <a:xfrm>
              <a:off x="3994" y="3200"/>
              <a:ext cx="846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Interfaccia</a:t>
              </a:r>
              <a:br>
                <a:rPr lang="en-US">
                  <a:latin typeface="Times New Roman" pitchFamily="18" charset="0"/>
                </a:rPr>
              </a:br>
              <a:r>
                <a:rPr lang="en-US">
                  <a:latin typeface="Times New Roman" pitchFamily="18" charset="0"/>
                </a:rPr>
                <a:t>Periferica P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114" name="Text Box 11"/>
            <p:cNvSpPr txBox="1">
              <a:spLocks noChangeArrowheads="1"/>
            </p:cNvSpPr>
            <p:nvPr/>
          </p:nvSpPr>
          <p:spPr bwMode="auto">
            <a:xfrm>
              <a:off x="2352" y="2352"/>
              <a:ext cx="9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Bus di sistema</a:t>
              </a:r>
            </a:p>
          </p:txBody>
        </p:sp>
        <p:sp>
          <p:nvSpPr>
            <p:cNvPr id="4115" name="Line 12"/>
            <p:cNvSpPr>
              <a:spLocks noChangeShapeType="1"/>
            </p:cNvSpPr>
            <p:nvPr/>
          </p:nvSpPr>
          <p:spPr bwMode="auto">
            <a:xfrm>
              <a:off x="816" y="2727"/>
              <a:ext cx="4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13"/>
            <p:cNvSpPr>
              <a:spLocks noChangeShapeType="1"/>
            </p:cNvSpPr>
            <p:nvPr/>
          </p:nvSpPr>
          <p:spPr bwMode="auto">
            <a:xfrm>
              <a:off x="816" y="2583"/>
              <a:ext cx="4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AutoShape 14"/>
            <p:cNvSpPr>
              <a:spLocks noChangeArrowheads="1"/>
            </p:cNvSpPr>
            <p:nvPr/>
          </p:nvSpPr>
          <p:spPr bwMode="auto">
            <a:xfrm>
              <a:off x="1152" y="2727"/>
              <a:ext cx="192" cy="473"/>
            </a:xfrm>
            <a:prstGeom prst="upDownArrow">
              <a:avLst>
                <a:gd name="adj1" fmla="val 50000"/>
                <a:gd name="adj2" fmla="val 4927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8" name="AutoShape 15"/>
            <p:cNvSpPr>
              <a:spLocks noChangeArrowheads="1"/>
            </p:cNvSpPr>
            <p:nvPr/>
          </p:nvSpPr>
          <p:spPr bwMode="auto">
            <a:xfrm>
              <a:off x="2208" y="2727"/>
              <a:ext cx="192" cy="473"/>
            </a:xfrm>
            <a:prstGeom prst="upDownArrow">
              <a:avLst>
                <a:gd name="adj1" fmla="val 50000"/>
                <a:gd name="adj2" fmla="val 4927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9" name="AutoShape 16"/>
            <p:cNvSpPr>
              <a:spLocks noChangeArrowheads="1"/>
            </p:cNvSpPr>
            <p:nvPr/>
          </p:nvSpPr>
          <p:spPr bwMode="auto">
            <a:xfrm>
              <a:off x="3216" y="2727"/>
              <a:ext cx="192" cy="473"/>
            </a:xfrm>
            <a:prstGeom prst="upDownArrow">
              <a:avLst>
                <a:gd name="adj1" fmla="val 50000"/>
                <a:gd name="adj2" fmla="val 4927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0" name="AutoShape 17"/>
            <p:cNvSpPr>
              <a:spLocks noChangeArrowheads="1"/>
            </p:cNvSpPr>
            <p:nvPr/>
          </p:nvSpPr>
          <p:spPr bwMode="auto">
            <a:xfrm>
              <a:off x="4320" y="2727"/>
              <a:ext cx="192" cy="473"/>
            </a:xfrm>
            <a:prstGeom prst="upDownArrow">
              <a:avLst>
                <a:gd name="adj1" fmla="val 50000"/>
                <a:gd name="adj2" fmla="val 4927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1" name="Oval 18"/>
            <p:cNvSpPr>
              <a:spLocks noChangeArrowheads="1"/>
            </p:cNvSpPr>
            <p:nvPr/>
          </p:nvSpPr>
          <p:spPr bwMode="auto">
            <a:xfrm>
              <a:off x="1776" y="720"/>
              <a:ext cx="1392" cy="139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381000" y="6248400"/>
            <a:ext cx="2667000" cy="457200"/>
          </a:xfrm>
          <a:prstGeom prst="wedgeRectCallout">
            <a:avLst>
              <a:gd name="adj1" fmla="val -1014"/>
              <a:gd name="adj2" fmla="val -1006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Esecuzione istruzioni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2819400" y="6248400"/>
            <a:ext cx="2438400" cy="457200"/>
          </a:xfrm>
          <a:prstGeom prst="wedgeRectCallout">
            <a:avLst>
              <a:gd name="adj1" fmla="val -4361"/>
              <a:gd name="adj2" fmla="val -10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Memoria di lavoro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419600" y="4876800"/>
            <a:ext cx="4267200" cy="1828800"/>
            <a:chOff x="2784" y="3072"/>
            <a:chExt cx="2688" cy="1152"/>
          </a:xfrm>
        </p:grpSpPr>
        <p:sp>
          <p:nvSpPr>
            <p:cNvPr id="4108" name="Rectangle 22"/>
            <p:cNvSpPr>
              <a:spLocks noChangeArrowheads="1"/>
            </p:cNvSpPr>
            <p:nvPr/>
          </p:nvSpPr>
          <p:spPr bwMode="auto">
            <a:xfrm>
              <a:off x="2784" y="3072"/>
              <a:ext cx="2160" cy="624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9" name="AutoShape 23"/>
            <p:cNvSpPr>
              <a:spLocks noChangeArrowheads="1"/>
            </p:cNvSpPr>
            <p:nvPr/>
          </p:nvSpPr>
          <p:spPr bwMode="auto">
            <a:xfrm>
              <a:off x="3600" y="3792"/>
              <a:ext cx="1872" cy="432"/>
            </a:xfrm>
            <a:prstGeom prst="wedgeRectCallout">
              <a:avLst>
                <a:gd name="adj1" fmla="val -70194"/>
                <a:gd name="adj2" fmla="val -6967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Memoria di massa,</a:t>
              </a:r>
            </a:p>
            <a:p>
              <a:pPr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stampante, terminale…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</p:grp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5638800" y="3276600"/>
            <a:ext cx="1905000" cy="457200"/>
          </a:xfrm>
          <a:prstGeom prst="wedgeRectCallout">
            <a:avLst>
              <a:gd name="adj1" fmla="val -57000"/>
              <a:gd name="adj2" fmla="val 15451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Collegamento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animBg="1" autoUpdateAnimBg="0"/>
      <p:bldP spid="15380" grpId="0" animBg="1" autoUpdateAnimBg="0"/>
      <p:bldP spid="1538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z="2000" b="1" smtClean="0">
                <a:solidFill>
                  <a:schemeClr val="accent2"/>
                </a:solidFill>
              </a:rPr>
              <a:t>	</a:t>
            </a:r>
            <a:r>
              <a:rPr lang="it-IT" sz="2800" b="1" smtClean="0">
                <a:solidFill>
                  <a:schemeClr val="accent2"/>
                </a:solidFill>
              </a:rPr>
              <a:t>Funzionamento 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- La </a:t>
            </a:r>
            <a:r>
              <a:rPr lang="it-IT" sz="2000" smtClean="0">
                <a:solidFill>
                  <a:schemeClr val="accent2"/>
                </a:solidFill>
              </a:rPr>
              <a:t>CPU </a:t>
            </a:r>
            <a:r>
              <a:rPr lang="it-IT" sz="2000" i="1" u="sng" smtClean="0"/>
              <a:t>estrae</a:t>
            </a:r>
            <a:r>
              <a:rPr lang="it-IT" sz="2000" smtClean="0"/>
              <a:t>, </a:t>
            </a:r>
            <a:r>
              <a:rPr lang="it-IT" sz="2000" i="1" u="sng" smtClean="0"/>
              <a:t>decodifica</a:t>
            </a:r>
            <a:r>
              <a:rPr lang="it-IT" sz="2000" smtClean="0"/>
              <a:t> ed </a:t>
            </a:r>
            <a:r>
              <a:rPr lang="it-IT" sz="2000" i="1" u="sng" smtClean="0"/>
              <a:t>esegue</a:t>
            </a:r>
            <a:r>
              <a:rPr lang="it-IT" sz="2000" smtClean="0"/>
              <a:t> istruzioni(elaborazione o trasferimento di informazione) della </a:t>
            </a:r>
            <a:r>
              <a:rPr lang="it-IT" sz="2000" smtClean="0">
                <a:solidFill>
                  <a:schemeClr val="accent2"/>
                </a:solidFill>
              </a:rPr>
              <a:t>memoria </a:t>
            </a:r>
            <a:endParaRPr lang="it-IT" sz="2000" smtClean="0"/>
          </a:p>
          <a:p>
            <a:pPr eaLnBrk="1" hangingPunct="1">
              <a:buFontTx/>
              <a:buNone/>
            </a:pPr>
            <a:r>
              <a:rPr lang="it-IT" sz="2000" smtClean="0"/>
              <a:t>	- Il</a:t>
            </a:r>
            <a:r>
              <a:rPr lang="it-IT" sz="2000" smtClean="0">
                <a:solidFill>
                  <a:schemeClr val="accent2"/>
                </a:solidFill>
              </a:rPr>
              <a:t> </a:t>
            </a:r>
            <a:r>
              <a:rPr lang="it-IT" sz="2000" smtClean="0"/>
              <a:t> </a:t>
            </a:r>
            <a:r>
              <a:rPr lang="it-IT" sz="2000" smtClean="0">
                <a:solidFill>
                  <a:schemeClr val="accent2"/>
                </a:solidFill>
              </a:rPr>
              <a:t>bus di sistema</a:t>
            </a:r>
            <a:r>
              <a:rPr lang="it-IT" sz="2000" smtClean="0"/>
              <a:t> effettua il collegamento logico tra gli elementi funzionali in funzione del trasferimento in atto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- Le fasi di elaborazione si susseguono  in modo  </a:t>
            </a:r>
            <a:r>
              <a:rPr lang="it-IT" sz="2000" i="1" smtClean="0"/>
              <a:t>sincrono</a:t>
            </a:r>
            <a:r>
              <a:rPr lang="it-IT" sz="2000" smtClean="0"/>
              <a:t> rispetto alla scansione temporale imposta da un </a:t>
            </a:r>
            <a:r>
              <a:rPr lang="it-IT" sz="2000" b="1" smtClean="0">
                <a:solidFill>
                  <a:schemeClr val="accent2"/>
                </a:solidFill>
              </a:rPr>
              <a:t>clock di sistema 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- L’</a:t>
            </a:r>
            <a:r>
              <a:rPr lang="it-IT" sz="2000" b="1" smtClean="0">
                <a:solidFill>
                  <a:schemeClr val="accent2"/>
                </a:solidFill>
              </a:rPr>
              <a:t>unità di controllo</a:t>
            </a:r>
            <a:r>
              <a:rPr lang="it-IT" sz="2000" smtClean="0"/>
              <a:t> della CPU coordina durante ogni intervallo di tempo l’esecuzione temporale delle funzioni da svolgere nella CPU o negli altri elementi funzionali</a:t>
            </a:r>
          </a:p>
          <a:p>
            <a:pPr eaLnBrk="1" hangingPunct="1">
              <a:buFontTx/>
              <a:buNone/>
            </a:pPr>
            <a:endParaRPr lang="it-IT" sz="2000" smtClean="0"/>
          </a:p>
          <a:p>
            <a:pPr eaLnBrk="1" hangingPunct="1">
              <a:buFontTx/>
              <a:buNone/>
            </a:pPr>
            <a:r>
              <a:rPr lang="it-IT" sz="2000" smtClean="0"/>
              <a:t>			</a:t>
            </a:r>
            <a:r>
              <a:rPr lang="it-IT" sz="2800" smtClean="0">
                <a:solidFill>
                  <a:schemeClr val="accent2"/>
                </a:solidFill>
              </a:rPr>
              <a:t>LIMITE</a:t>
            </a:r>
            <a:r>
              <a:rPr lang="it-IT" sz="2000" smtClean="0"/>
              <a:t>: </a:t>
            </a:r>
            <a:r>
              <a:rPr lang="it-IT" sz="2800" smtClean="0"/>
              <a:t>esecuzione in sequenza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macchina di Von Neumann(3)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Codifica di dati e istruzioni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000" u="sng" dirty="0" smtClean="0"/>
              <a:t>Tutti</a:t>
            </a:r>
            <a:r>
              <a:rPr lang="it-IT" sz="2000" dirty="0" smtClean="0"/>
              <a:t> i  dati e le istruzioni di programma vengono codificate in forma </a:t>
            </a:r>
            <a:r>
              <a:rPr lang="it-IT" sz="2000" b="1" dirty="0" smtClean="0">
                <a:solidFill>
                  <a:schemeClr val="accent2"/>
                </a:solidFill>
              </a:rPr>
              <a:t>binaria</a:t>
            </a:r>
            <a:r>
              <a:rPr lang="it-IT" sz="2000" dirty="0" smtClean="0"/>
              <a:t>: sequenza finita di 1 e 0</a:t>
            </a:r>
          </a:p>
          <a:p>
            <a:pPr eaLnBrk="1" hangingPunct="1">
              <a:buFontTx/>
              <a:buNone/>
            </a:pPr>
            <a:r>
              <a:rPr lang="it-IT" sz="2000" b="1" dirty="0" smtClean="0">
                <a:solidFill>
                  <a:schemeClr val="accent2"/>
                </a:solidFill>
              </a:rPr>
              <a:t>	 bit(</a:t>
            </a:r>
            <a:r>
              <a:rPr lang="it-IT" sz="2000" b="1" dirty="0" err="1" smtClean="0">
                <a:solidFill>
                  <a:schemeClr val="accent2"/>
                </a:solidFill>
              </a:rPr>
              <a:t>binary</a:t>
            </a:r>
            <a:r>
              <a:rPr lang="it-IT" sz="2000" b="1" dirty="0" smtClean="0">
                <a:solidFill>
                  <a:schemeClr val="accent2"/>
                </a:solidFill>
              </a:rPr>
              <a:t> </a:t>
            </a:r>
            <a:r>
              <a:rPr lang="it-IT" sz="2000" b="1" dirty="0" err="1" smtClean="0">
                <a:solidFill>
                  <a:schemeClr val="accent2"/>
                </a:solidFill>
              </a:rPr>
              <a:t>digit</a:t>
            </a:r>
            <a:r>
              <a:rPr lang="it-IT" sz="2000" b="1" dirty="0" smtClean="0">
                <a:solidFill>
                  <a:schemeClr val="accent2"/>
                </a:solidFill>
              </a:rPr>
              <a:t>): </a:t>
            </a:r>
            <a:r>
              <a:rPr lang="it-IT" sz="2000" dirty="0" smtClean="0"/>
              <a:t>- più piccola unità di informazione 			     	 memorizzabile o elaborabile</a:t>
            </a:r>
          </a:p>
          <a:p>
            <a:pPr eaLnBrk="1" hangingPunct="1">
              <a:buFontTx/>
              <a:buNone/>
            </a:pPr>
            <a:r>
              <a:rPr lang="it-IT" sz="2000" dirty="0" smtClean="0"/>
              <a:t>			          - corrisponde allo stato di un 					dispositivo fisico</a:t>
            </a:r>
          </a:p>
          <a:p>
            <a:pPr eaLnBrk="1" hangingPunct="1">
              <a:buFontTx/>
              <a:buNone/>
            </a:pPr>
            <a:r>
              <a:rPr lang="it-IT" sz="2000" dirty="0" smtClean="0"/>
              <a:t>	 </a:t>
            </a:r>
            <a:r>
              <a:rPr lang="it-IT" sz="2000" b="1" dirty="0" smtClean="0">
                <a:solidFill>
                  <a:schemeClr val="accent2"/>
                </a:solidFill>
              </a:rPr>
              <a:t>byte: </a:t>
            </a:r>
            <a:r>
              <a:rPr lang="it-IT" sz="2000" dirty="0" smtClean="0"/>
              <a:t>8 bit</a:t>
            </a:r>
          </a:p>
          <a:p>
            <a:pPr eaLnBrk="1" hangingPunct="1"/>
            <a:r>
              <a:rPr lang="it-IT" sz="2000" dirty="0" smtClean="0"/>
              <a:t>Codifica dati: </a:t>
            </a:r>
            <a:r>
              <a:rPr lang="it-IT" sz="2000" dirty="0" smtClean="0"/>
              <a:t> </a:t>
            </a:r>
            <a:r>
              <a:rPr lang="it-IT" sz="2000" dirty="0" smtClean="0"/>
              <a:t>Codifica binaria dell’informazione</a:t>
            </a:r>
          </a:p>
          <a:p>
            <a:pPr eaLnBrk="1" hangingPunct="1"/>
            <a:r>
              <a:rPr lang="it-IT" sz="2000" dirty="0" smtClean="0"/>
              <a:t>Codifica istruzioni(elaborazione o trasferimento): </a:t>
            </a:r>
          </a:p>
          <a:p>
            <a:pPr eaLnBrk="1" hangingPunct="1">
              <a:buFontTx/>
              <a:buNone/>
            </a:pPr>
            <a:r>
              <a:rPr lang="it-IT" sz="2000" dirty="0" smtClean="0"/>
              <a:t>	- </a:t>
            </a:r>
            <a:r>
              <a:rPr lang="it-IT" sz="2000" b="1" dirty="0" smtClean="0">
                <a:solidFill>
                  <a:schemeClr val="accent2"/>
                </a:solidFill>
              </a:rPr>
              <a:t>codice operativo</a:t>
            </a:r>
            <a:r>
              <a:rPr lang="it-IT" sz="2000" dirty="0" smtClean="0"/>
              <a:t>: specifica l’operazione da compiere</a:t>
            </a:r>
          </a:p>
          <a:p>
            <a:pPr eaLnBrk="1" hangingPunct="1">
              <a:buFontTx/>
              <a:buNone/>
            </a:pPr>
            <a:r>
              <a:rPr lang="it-IT" sz="2000" dirty="0" smtClean="0"/>
              <a:t>	- </a:t>
            </a:r>
            <a:r>
              <a:rPr lang="it-IT" sz="2000" b="1" dirty="0" smtClean="0">
                <a:solidFill>
                  <a:schemeClr val="accent2"/>
                </a:solidFill>
              </a:rPr>
              <a:t>operandi</a:t>
            </a:r>
            <a:r>
              <a:rPr lang="it-IT" sz="2000" dirty="0" smtClean="0"/>
              <a:t>: specifica dove la macchina può trovare i dati  da  	elaborare o trasferire.</a:t>
            </a:r>
            <a:r>
              <a:rPr lang="it-IT" sz="2000" b="1" dirty="0" smtClean="0">
                <a:solidFill>
                  <a:schemeClr val="accent2"/>
                </a:solidFill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000" smtClean="0"/>
              <a:t>Accoglie il materiale di lavoro di un elaboratore: dati e programmi</a:t>
            </a:r>
          </a:p>
          <a:p>
            <a:pPr eaLnBrk="1" hangingPunct="1"/>
            <a:r>
              <a:rPr lang="it-IT" sz="2000" smtClean="0"/>
              <a:t>E’ un “passaggio obbligato” per l’informazione da elaborare(le operazioni comportano I/O)</a:t>
            </a:r>
          </a:p>
          <a:p>
            <a:pPr eaLnBrk="1" hangingPunct="1"/>
            <a:r>
              <a:rPr lang="it-IT" sz="2000" smtClean="0"/>
              <a:t>E’ </a:t>
            </a:r>
            <a:r>
              <a:rPr lang="it-IT" sz="2000" b="1" smtClean="0"/>
              <a:t>volatile</a:t>
            </a:r>
            <a:r>
              <a:rPr lang="it-IT" sz="2000" smtClean="0"/>
              <a:t> e non </a:t>
            </a:r>
            <a:r>
              <a:rPr lang="it-IT" sz="2000" i="1" smtClean="0"/>
              <a:t>permanente</a:t>
            </a:r>
            <a:r>
              <a:rPr lang="it-IT" sz="2000" smtClean="0"/>
              <a:t> (come invece è la memoria di massa)</a:t>
            </a:r>
          </a:p>
          <a:p>
            <a:pPr eaLnBrk="1" hangingPunct="1"/>
            <a:r>
              <a:rPr lang="it-IT" sz="2000" u="sng" smtClean="0"/>
              <a:t>Concettualmente</a:t>
            </a:r>
            <a:r>
              <a:rPr lang="it-IT" sz="2000" smtClean="0"/>
              <a:t>: sequenza di celle di memoria, ciascuna contenente una </a:t>
            </a:r>
            <a:r>
              <a:rPr lang="it-IT" sz="2000" b="1" smtClean="0">
                <a:solidFill>
                  <a:schemeClr val="accent2"/>
                </a:solidFill>
              </a:rPr>
              <a:t>parola</a:t>
            </a:r>
            <a:r>
              <a:rPr lang="it-IT" sz="2000" smtClean="0"/>
              <a:t>: sequenza di bit grande a seconda del calcolatore (&gt;=32 bit)</a:t>
            </a:r>
          </a:p>
          <a:p>
            <a:pPr eaLnBrk="1" hangingPunct="1"/>
            <a:r>
              <a:rPr lang="it-IT" sz="2000" u="sng" smtClean="0"/>
              <a:t>Tecnologicamente</a:t>
            </a:r>
            <a:r>
              <a:rPr lang="it-IT" sz="2000" smtClean="0"/>
              <a:t>: </a:t>
            </a:r>
          </a:p>
          <a:p>
            <a:pPr lvl="1" eaLnBrk="1" hangingPunct="1"/>
            <a:r>
              <a:rPr lang="it-IT" sz="1800" smtClean="0"/>
              <a:t>dispositivi a semiconduttori;</a:t>
            </a:r>
          </a:p>
          <a:p>
            <a:pPr lvl="1" eaLnBrk="1" hangingPunct="1"/>
            <a:r>
              <a:rPr lang="it-IT" sz="1800" smtClean="0"/>
              <a:t>“tabella” che ha per righe le varie celle e per colonne, in numero pari alla lunghezza della parola, ciascun bit di memoria</a:t>
            </a:r>
            <a:endParaRPr lang="it-IT" sz="1800" i="1" smtClean="0"/>
          </a:p>
          <a:p>
            <a:pPr lvl="1" eaLnBrk="1" hangingPunct="1"/>
            <a:r>
              <a:rPr lang="it-IT" sz="1800" smtClean="0"/>
              <a:t>Informazione memorizzata come stato di tensione (1 alto – 0 basso) nelle posizioni di memoria agli incroci tra righe e colonne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memoria centrale – MM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z="2000" smtClean="0"/>
              <a:t>Operazioni eseguibili da un elaboratore (controllate dalla CPU e coinvolgenti il bus):</a:t>
            </a:r>
          </a:p>
          <a:p>
            <a:pPr eaLnBrk="1" hangingPunct="1"/>
            <a:r>
              <a:rPr lang="it-IT" sz="2000" b="1" smtClean="0">
                <a:solidFill>
                  <a:schemeClr val="accent2"/>
                </a:solidFill>
              </a:rPr>
              <a:t>Indirizzamento </a:t>
            </a:r>
            <a:r>
              <a:rPr lang="it-IT" sz="2000" smtClean="0"/>
              <a:t>della MM(selezione di una particolare cella):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- </a:t>
            </a:r>
            <a:r>
              <a:rPr lang="it-IT" sz="2000" u="sng" smtClean="0"/>
              <a:t>Indirizzo</a:t>
            </a:r>
            <a:r>
              <a:rPr lang="it-IT" sz="2000" smtClean="0"/>
              <a:t> come posizione relativa rispetto alla prima cella(posizione 0)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- Uso del </a:t>
            </a:r>
            <a:r>
              <a:rPr lang="it-IT" sz="2000" smtClean="0">
                <a:solidFill>
                  <a:schemeClr val="accent2"/>
                </a:solidFill>
              </a:rPr>
              <a:t>registro </a:t>
            </a:r>
            <a:r>
              <a:rPr lang="it-IT" sz="2000" smtClean="0"/>
              <a:t>(dispositivo elettronico capace di memorizzare una sequenza di bit)</a:t>
            </a:r>
            <a:r>
              <a:rPr lang="it-IT" sz="2000" smtClean="0">
                <a:solidFill>
                  <a:schemeClr val="accent2"/>
                </a:solidFill>
              </a:rPr>
              <a:t> indirizzi</a:t>
            </a:r>
            <a:r>
              <a:rPr lang="it-IT" sz="2000" smtClean="0"/>
              <a:t> </a:t>
            </a:r>
            <a:r>
              <a:rPr lang="it-IT" sz="2000" smtClean="0">
                <a:solidFill>
                  <a:schemeClr val="accent2"/>
                </a:solidFill>
              </a:rPr>
              <a:t>(AR)</a:t>
            </a:r>
            <a:r>
              <a:rPr lang="it-IT" sz="2000" smtClean="0"/>
              <a:t> della CPU</a:t>
            </a:r>
          </a:p>
          <a:p>
            <a:pPr eaLnBrk="1" hangingPunct="1"/>
            <a:r>
              <a:rPr lang="it-IT" sz="2000" b="1" smtClean="0">
                <a:solidFill>
                  <a:schemeClr val="accent2"/>
                </a:solidFill>
              </a:rPr>
              <a:t>Lettura</a:t>
            </a:r>
            <a:r>
              <a:rPr lang="it-IT" sz="2000" smtClean="0"/>
              <a:t> dalla MM: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carica(</a:t>
            </a:r>
            <a:r>
              <a:rPr lang="it-IT" sz="2000" i="1" smtClean="0"/>
              <a:t>load</a:t>
            </a:r>
            <a:r>
              <a:rPr lang="it-IT" sz="2000" smtClean="0"/>
              <a:t>) il </a:t>
            </a:r>
            <a:r>
              <a:rPr lang="it-IT" sz="2000" smtClean="0">
                <a:solidFill>
                  <a:schemeClr val="accent2"/>
                </a:solidFill>
              </a:rPr>
              <a:t>registro dati(DR)</a:t>
            </a:r>
            <a:r>
              <a:rPr lang="it-IT" sz="2000" smtClean="0"/>
              <a:t> con la parola di memoria contenuta nella cella indirizzata</a:t>
            </a:r>
          </a:p>
          <a:p>
            <a:pPr eaLnBrk="1" hangingPunct="1"/>
            <a:r>
              <a:rPr lang="it-IT" sz="2000" b="1" smtClean="0">
                <a:solidFill>
                  <a:schemeClr val="accent2"/>
                </a:solidFill>
              </a:rPr>
              <a:t>Scrittura</a:t>
            </a:r>
            <a:r>
              <a:rPr lang="it-IT" sz="2000" smtClean="0"/>
              <a:t> in MM:</a:t>
            </a:r>
          </a:p>
          <a:p>
            <a:pPr eaLnBrk="1" hangingPunct="1">
              <a:buFontTx/>
              <a:buNone/>
            </a:pPr>
            <a:r>
              <a:rPr lang="it-IT" sz="2000" smtClean="0"/>
              <a:t>	deposita(</a:t>
            </a:r>
            <a:r>
              <a:rPr lang="it-IT" sz="2000" i="1" smtClean="0"/>
              <a:t>store</a:t>
            </a:r>
            <a:r>
              <a:rPr lang="it-IT" sz="2000" smtClean="0"/>
              <a:t>) il  contenuto del </a:t>
            </a:r>
            <a:r>
              <a:rPr lang="it-IT" sz="2000" smtClean="0">
                <a:solidFill>
                  <a:schemeClr val="accent2"/>
                </a:solidFill>
              </a:rPr>
              <a:t>registro dati(DR)</a:t>
            </a:r>
            <a:r>
              <a:rPr lang="it-IT" sz="2000" smtClean="0"/>
              <a:t> nella parola di memoria indirizzata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memoria centrale – MM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Informatica  per l’Ingegneria</a:t>
            </a:r>
            <a:endParaRPr lang="it-IT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00400" y="1143000"/>
            <a:ext cx="4648200" cy="838200"/>
            <a:chOff x="2016" y="720"/>
            <a:chExt cx="2928" cy="528"/>
          </a:xfrm>
        </p:grpSpPr>
        <p:sp>
          <p:nvSpPr>
            <p:cNvPr id="14455" name="AutoShape 3"/>
            <p:cNvSpPr>
              <a:spLocks noChangeArrowheads="1"/>
            </p:cNvSpPr>
            <p:nvPr/>
          </p:nvSpPr>
          <p:spPr bwMode="auto">
            <a:xfrm>
              <a:off x="3792" y="720"/>
              <a:ext cx="1152" cy="288"/>
            </a:xfrm>
            <a:prstGeom prst="wedgeRectCallout">
              <a:avLst>
                <a:gd name="adj1" fmla="val -70574"/>
                <a:gd name="adj2" fmla="val 10208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Parola (word)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14456" name="Rectangle 4"/>
            <p:cNvSpPr>
              <a:spLocks noChangeArrowheads="1"/>
            </p:cNvSpPr>
            <p:nvPr/>
          </p:nvSpPr>
          <p:spPr bwMode="auto">
            <a:xfrm>
              <a:off x="2016" y="1056"/>
              <a:ext cx="1536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8600" y="1676400"/>
            <a:ext cx="2895600" cy="4876800"/>
            <a:chOff x="144" y="1056"/>
            <a:chExt cx="1824" cy="3072"/>
          </a:xfrm>
        </p:grpSpPr>
        <p:sp>
          <p:nvSpPr>
            <p:cNvPr id="14453" name="AutoShape 6"/>
            <p:cNvSpPr>
              <a:spLocks noChangeArrowheads="1"/>
            </p:cNvSpPr>
            <p:nvPr/>
          </p:nvSpPr>
          <p:spPr bwMode="auto">
            <a:xfrm>
              <a:off x="144" y="3408"/>
              <a:ext cx="1200" cy="720"/>
            </a:xfrm>
            <a:prstGeom prst="wedgeRectCallout">
              <a:avLst>
                <a:gd name="adj1" fmla="val 72500"/>
                <a:gd name="adj2" fmla="val -7680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Spazio di</a:t>
              </a:r>
            </a:p>
            <a:p>
              <a:pPr algn="ctr"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indirizzamento</a:t>
              </a:r>
            </a:p>
            <a:p>
              <a:pPr algn="ctr"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2</a:t>
              </a:r>
              <a:r>
                <a:rPr lang="it-IT" sz="2000" baseline="30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10</a:t>
              </a:r>
              <a:r>
                <a:rPr lang="it-IT" sz="2000">
                  <a:solidFill>
                    <a:schemeClr val="tx2"/>
                  </a:solidFill>
                  <a:latin typeface="Trebuchet MS" pitchFamily="34" charset="0"/>
                  <a:cs typeface="Times New Roman" pitchFamily="18" charset="0"/>
                </a:rPr>
                <a:t>=1024</a:t>
              </a:r>
              <a:endParaRPr lang="en-GB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14454" name="Rectangle 7"/>
            <p:cNvSpPr>
              <a:spLocks noChangeArrowheads="1"/>
            </p:cNvSpPr>
            <p:nvPr/>
          </p:nvSpPr>
          <p:spPr bwMode="auto">
            <a:xfrm>
              <a:off x="1632" y="1056"/>
              <a:ext cx="336" cy="24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639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memoria centrale (MM)</a:t>
            </a:r>
          </a:p>
        </p:txBody>
      </p:sp>
      <p:grpSp>
        <p:nvGrpSpPr>
          <p:cNvPr id="14342" name="Group 9"/>
          <p:cNvGrpSpPr>
            <a:grpSpLocks/>
          </p:cNvGrpSpPr>
          <p:nvPr/>
        </p:nvGrpSpPr>
        <p:grpSpPr bwMode="auto">
          <a:xfrm>
            <a:off x="590550" y="1066800"/>
            <a:ext cx="8020050" cy="4572000"/>
            <a:chOff x="372" y="672"/>
            <a:chExt cx="5052" cy="2880"/>
          </a:xfrm>
        </p:grpSpPr>
        <p:sp>
          <p:nvSpPr>
            <p:cNvPr id="14348" name="Rectangle 10"/>
            <p:cNvSpPr>
              <a:spLocks noChangeArrowheads="1"/>
            </p:cNvSpPr>
            <p:nvPr/>
          </p:nvSpPr>
          <p:spPr bwMode="auto">
            <a:xfrm>
              <a:off x="2016" y="1056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49" name="Line 11"/>
            <p:cNvSpPr>
              <a:spLocks noChangeShapeType="1"/>
            </p:cNvSpPr>
            <p:nvPr/>
          </p:nvSpPr>
          <p:spPr bwMode="auto">
            <a:xfrm>
              <a:off x="2112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2"/>
            <p:cNvSpPr>
              <a:spLocks noChangeShapeType="1"/>
            </p:cNvSpPr>
            <p:nvPr/>
          </p:nvSpPr>
          <p:spPr bwMode="auto">
            <a:xfrm>
              <a:off x="2208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3"/>
            <p:cNvSpPr>
              <a:spLocks noChangeShapeType="1"/>
            </p:cNvSpPr>
            <p:nvPr/>
          </p:nvSpPr>
          <p:spPr bwMode="auto">
            <a:xfrm>
              <a:off x="2304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14"/>
            <p:cNvSpPr>
              <a:spLocks noChangeShapeType="1"/>
            </p:cNvSpPr>
            <p:nvPr/>
          </p:nvSpPr>
          <p:spPr bwMode="auto">
            <a:xfrm>
              <a:off x="2400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>
              <a:off x="2496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2592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2688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18"/>
            <p:cNvSpPr>
              <a:spLocks noChangeShapeType="1"/>
            </p:cNvSpPr>
            <p:nvPr/>
          </p:nvSpPr>
          <p:spPr bwMode="auto">
            <a:xfrm>
              <a:off x="2784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9"/>
            <p:cNvSpPr>
              <a:spLocks noChangeShapeType="1"/>
            </p:cNvSpPr>
            <p:nvPr/>
          </p:nvSpPr>
          <p:spPr bwMode="auto">
            <a:xfrm>
              <a:off x="2880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0"/>
            <p:cNvSpPr>
              <a:spLocks noChangeShapeType="1"/>
            </p:cNvSpPr>
            <p:nvPr/>
          </p:nvSpPr>
          <p:spPr bwMode="auto">
            <a:xfrm>
              <a:off x="2976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1"/>
            <p:cNvSpPr>
              <a:spLocks noChangeShapeType="1"/>
            </p:cNvSpPr>
            <p:nvPr/>
          </p:nvSpPr>
          <p:spPr bwMode="auto">
            <a:xfrm>
              <a:off x="3072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2"/>
            <p:cNvSpPr>
              <a:spLocks noChangeShapeType="1"/>
            </p:cNvSpPr>
            <p:nvPr/>
          </p:nvSpPr>
          <p:spPr bwMode="auto">
            <a:xfrm>
              <a:off x="3168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3"/>
            <p:cNvSpPr>
              <a:spLocks noChangeShapeType="1"/>
            </p:cNvSpPr>
            <p:nvPr/>
          </p:nvSpPr>
          <p:spPr bwMode="auto">
            <a:xfrm>
              <a:off x="3264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4"/>
            <p:cNvSpPr>
              <a:spLocks noChangeShapeType="1"/>
            </p:cNvSpPr>
            <p:nvPr/>
          </p:nvSpPr>
          <p:spPr bwMode="auto">
            <a:xfrm>
              <a:off x="3360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5"/>
            <p:cNvSpPr>
              <a:spLocks noChangeShapeType="1"/>
            </p:cNvSpPr>
            <p:nvPr/>
          </p:nvSpPr>
          <p:spPr bwMode="auto">
            <a:xfrm>
              <a:off x="3456" y="10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Rectangle 26"/>
            <p:cNvSpPr>
              <a:spLocks noChangeArrowheads="1"/>
            </p:cNvSpPr>
            <p:nvPr/>
          </p:nvSpPr>
          <p:spPr bwMode="auto">
            <a:xfrm>
              <a:off x="2016" y="12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65" name="Line 27"/>
            <p:cNvSpPr>
              <a:spLocks noChangeShapeType="1"/>
            </p:cNvSpPr>
            <p:nvPr/>
          </p:nvSpPr>
          <p:spPr bwMode="auto">
            <a:xfrm>
              <a:off x="2112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28"/>
            <p:cNvSpPr>
              <a:spLocks noChangeShapeType="1"/>
            </p:cNvSpPr>
            <p:nvPr/>
          </p:nvSpPr>
          <p:spPr bwMode="auto">
            <a:xfrm>
              <a:off x="2208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29"/>
            <p:cNvSpPr>
              <a:spLocks noChangeShapeType="1"/>
            </p:cNvSpPr>
            <p:nvPr/>
          </p:nvSpPr>
          <p:spPr bwMode="auto">
            <a:xfrm>
              <a:off x="2304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30"/>
            <p:cNvSpPr>
              <a:spLocks noChangeShapeType="1"/>
            </p:cNvSpPr>
            <p:nvPr/>
          </p:nvSpPr>
          <p:spPr bwMode="auto">
            <a:xfrm>
              <a:off x="2400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1"/>
            <p:cNvSpPr>
              <a:spLocks noChangeShapeType="1"/>
            </p:cNvSpPr>
            <p:nvPr/>
          </p:nvSpPr>
          <p:spPr bwMode="auto">
            <a:xfrm>
              <a:off x="2496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32"/>
            <p:cNvSpPr>
              <a:spLocks noChangeShapeType="1"/>
            </p:cNvSpPr>
            <p:nvPr/>
          </p:nvSpPr>
          <p:spPr bwMode="auto">
            <a:xfrm>
              <a:off x="2592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3"/>
            <p:cNvSpPr>
              <a:spLocks noChangeShapeType="1"/>
            </p:cNvSpPr>
            <p:nvPr/>
          </p:nvSpPr>
          <p:spPr bwMode="auto">
            <a:xfrm>
              <a:off x="2688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34"/>
            <p:cNvSpPr>
              <a:spLocks noChangeShapeType="1"/>
            </p:cNvSpPr>
            <p:nvPr/>
          </p:nvSpPr>
          <p:spPr bwMode="auto">
            <a:xfrm>
              <a:off x="2784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5"/>
            <p:cNvSpPr>
              <a:spLocks noChangeShapeType="1"/>
            </p:cNvSpPr>
            <p:nvPr/>
          </p:nvSpPr>
          <p:spPr bwMode="auto">
            <a:xfrm>
              <a:off x="2880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36"/>
            <p:cNvSpPr>
              <a:spLocks noChangeShapeType="1"/>
            </p:cNvSpPr>
            <p:nvPr/>
          </p:nvSpPr>
          <p:spPr bwMode="auto">
            <a:xfrm>
              <a:off x="2976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7"/>
            <p:cNvSpPr>
              <a:spLocks noChangeShapeType="1"/>
            </p:cNvSpPr>
            <p:nvPr/>
          </p:nvSpPr>
          <p:spPr bwMode="auto">
            <a:xfrm>
              <a:off x="3072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38"/>
            <p:cNvSpPr>
              <a:spLocks noChangeShapeType="1"/>
            </p:cNvSpPr>
            <p:nvPr/>
          </p:nvSpPr>
          <p:spPr bwMode="auto">
            <a:xfrm>
              <a:off x="3168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39"/>
            <p:cNvSpPr>
              <a:spLocks noChangeShapeType="1"/>
            </p:cNvSpPr>
            <p:nvPr/>
          </p:nvSpPr>
          <p:spPr bwMode="auto">
            <a:xfrm>
              <a:off x="3264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40"/>
            <p:cNvSpPr>
              <a:spLocks noChangeShapeType="1"/>
            </p:cNvSpPr>
            <p:nvPr/>
          </p:nvSpPr>
          <p:spPr bwMode="auto">
            <a:xfrm>
              <a:off x="3360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1"/>
            <p:cNvSpPr>
              <a:spLocks noChangeShapeType="1"/>
            </p:cNvSpPr>
            <p:nvPr/>
          </p:nvSpPr>
          <p:spPr bwMode="auto">
            <a:xfrm>
              <a:off x="3456" y="12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Rectangle 42"/>
            <p:cNvSpPr>
              <a:spLocks noChangeArrowheads="1"/>
            </p:cNvSpPr>
            <p:nvPr/>
          </p:nvSpPr>
          <p:spPr bwMode="auto">
            <a:xfrm>
              <a:off x="2016" y="3360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81" name="Line 43"/>
            <p:cNvSpPr>
              <a:spLocks noChangeShapeType="1"/>
            </p:cNvSpPr>
            <p:nvPr/>
          </p:nvSpPr>
          <p:spPr bwMode="auto">
            <a:xfrm>
              <a:off x="2112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Line 44"/>
            <p:cNvSpPr>
              <a:spLocks noChangeShapeType="1"/>
            </p:cNvSpPr>
            <p:nvPr/>
          </p:nvSpPr>
          <p:spPr bwMode="auto">
            <a:xfrm>
              <a:off x="2208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45"/>
            <p:cNvSpPr>
              <a:spLocks noChangeShapeType="1"/>
            </p:cNvSpPr>
            <p:nvPr/>
          </p:nvSpPr>
          <p:spPr bwMode="auto">
            <a:xfrm>
              <a:off x="2304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46"/>
            <p:cNvSpPr>
              <a:spLocks noChangeShapeType="1"/>
            </p:cNvSpPr>
            <p:nvPr/>
          </p:nvSpPr>
          <p:spPr bwMode="auto">
            <a:xfrm>
              <a:off x="2400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47"/>
            <p:cNvSpPr>
              <a:spLocks noChangeShapeType="1"/>
            </p:cNvSpPr>
            <p:nvPr/>
          </p:nvSpPr>
          <p:spPr bwMode="auto">
            <a:xfrm>
              <a:off x="2496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Line 48"/>
            <p:cNvSpPr>
              <a:spLocks noChangeShapeType="1"/>
            </p:cNvSpPr>
            <p:nvPr/>
          </p:nvSpPr>
          <p:spPr bwMode="auto">
            <a:xfrm>
              <a:off x="2592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49"/>
            <p:cNvSpPr>
              <a:spLocks noChangeShapeType="1"/>
            </p:cNvSpPr>
            <p:nvPr/>
          </p:nvSpPr>
          <p:spPr bwMode="auto">
            <a:xfrm>
              <a:off x="2688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Line 50"/>
            <p:cNvSpPr>
              <a:spLocks noChangeShapeType="1"/>
            </p:cNvSpPr>
            <p:nvPr/>
          </p:nvSpPr>
          <p:spPr bwMode="auto">
            <a:xfrm>
              <a:off x="2784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1"/>
            <p:cNvSpPr>
              <a:spLocks noChangeShapeType="1"/>
            </p:cNvSpPr>
            <p:nvPr/>
          </p:nvSpPr>
          <p:spPr bwMode="auto">
            <a:xfrm>
              <a:off x="2880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Line 52"/>
            <p:cNvSpPr>
              <a:spLocks noChangeShapeType="1"/>
            </p:cNvSpPr>
            <p:nvPr/>
          </p:nvSpPr>
          <p:spPr bwMode="auto">
            <a:xfrm>
              <a:off x="2976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3"/>
            <p:cNvSpPr>
              <a:spLocks noChangeShapeType="1"/>
            </p:cNvSpPr>
            <p:nvPr/>
          </p:nvSpPr>
          <p:spPr bwMode="auto">
            <a:xfrm>
              <a:off x="3072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Line 54"/>
            <p:cNvSpPr>
              <a:spLocks noChangeShapeType="1"/>
            </p:cNvSpPr>
            <p:nvPr/>
          </p:nvSpPr>
          <p:spPr bwMode="auto">
            <a:xfrm>
              <a:off x="3168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5"/>
            <p:cNvSpPr>
              <a:spLocks noChangeShapeType="1"/>
            </p:cNvSpPr>
            <p:nvPr/>
          </p:nvSpPr>
          <p:spPr bwMode="auto">
            <a:xfrm>
              <a:off x="3264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56"/>
            <p:cNvSpPr>
              <a:spLocks noChangeShapeType="1"/>
            </p:cNvSpPr>
            <p:nvPr/>
          </p:nvSpPr>
          <p:spPr bwMode="auto">
            <a:xfrm>
              <a:off x="3360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7"/>
            <p:cNvSpPr>
              <a:spLocks noChangeShapeType="1"/>
            </p:cNvSpPr>
            <p:nvPr/>
          </p:nvSpPr>
          <p:spPr bwMode="auto">
            <a:xfrm>
              <a:off x="3456" y="3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Rectangle 58"/>
            <p:cNvSpPr>
              <a:spLocks noChangeArrowheads="1"/>
            </p:cNvSpPr>
            <p:nvPr/>
          </p:nvSpPr>
          <p:spPr bwMode="auto">
            <a:xfrm>
              <a:off x="2016" y="196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97" name="Line 59"/>
            <p:cNvSpPr>
              <a:spLocks noChangeShapeType="1"/>
            </p:cNvSpPr>
            <p:nvPr/>
          </p:nvSpPr>
          <p:spPr bwMode="auto">
            <a:xfrm>
              <a:off x="2112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Line 60"/>
            <p:cNvSpPr>
              <a:spLocks noChangeShapeType="1"/>
            </p:cNvSpPr>
            <p:nvPr/>
          </p:nvSpPr>
          <p:spPr bwMode="auto">
            <a:xfrm>
              <a:off x="2208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1"/>
            <p:cNvSpPr>
              <a:spLocks noChangeShapeType="1"/>
            </p:cNvSpPr>
            <p:nvPr/>
          </p:nvSpPr>
          <p:spPr bwMode="auto">
            <a:xfrm>
              <a:off x="2304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Line 62"/>
            <p:cNvSpPr>
              <a:spLocks noChangeShapeType="1"/>
            </p:cNvSpPr>
            <p:nvPr/>
          </p:nvSpPr>
          <p:spPr bwMode="auto">
            <a:xfrm>
              <a:off x="2400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3"/>
            <p:cNvSpPr>
              <a:spLocks noChangeShapeType="1"/>
            </p:cNvSpPr>
            <p:nvPr/>
          </p:nvSpPr>
          <p:spPr bwMode="auto">
            <a:xfrm>
              <a:off x="2496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Line 64"/>
            <p:cNvSpPr>
              <a:spLocks noChangeShapeType="1"/>
            </p:cNvSpPr>
            <p:nvPr/>
          </p:nvSpPr>
          <p:spPr bwMode="auto">
            <a:xfrm>
              <a:off x="2592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5"/>
            <p:cNvSpPr>
              <a:spLocks noChangeShapeType="1"/>
            </p:cNvSpPr>
            <p:nvPr/>
          </p:nvSpPr>
          <p:spPr bwMode="auto">
            <a:xfrm>
              <a:off x="2688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Line 66"/>
            <p:cNvSpPr>
              <a:spLocks noChangeShapeType="1"/>
            </p:cNvSpPr>
            <p:nvPr/>
          </p:nvSpPr>
          <p:spPr bwMode="auto">
            <a:xfrm>
              <a:off x="2784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7"/>
            <p:cNvSpPr>
              <a:spLocks noChangeShapeType="1"/>
            </p:cNvSpPr>
            <p:nvPr/>
          </p:nvSpPr>
          <p:spPr bwMode="auto">
            <a:xfrm>
              <a:off x="2880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Line 68"/>
            <p:cNvSpPr>
              <a:spLocks noChangeShapeType="1"/>
            </p:cNvSpPr>
            <p:nvPr/>
          </p:nvSpPr>
          <p:spPr bwMode="auto">
            <a:xfrm>
              <a:off x="2976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69"/>
            <p:cNvSpPr>
              <a:spLocks noChangeShapeType="1"/>
            </p:cNvSpPr>
            <p:nvPr/>
          </p:nvSpPr>
          <p:spPr bwMode="auto">
            <a:xfrm>
              <a:off x="3072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70"/>
            <p:cNvSpPr>
              <a:spLocks noChangeShapeType="1"/>
            </p:cNvSpPr>
            <p:nvPr/>
          </p:nvSpPr>
          <p:spPr bwMode="auto">
            <a:xfrm>
              <a:off x="3168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71"/>
            <p:cNvSpPr>
              <a:spLocks noChangeShapeType="1"/>
            </p:cNvSpPr>
            <p:nvPr/>
          </p:nvSpPr>
          <p:spPr bwMode="auto">
            <a:xfrm>
              <a:off x="3264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72"/>
            <p:cNvSpPr>
              <a:spLocks noChangeShapeType="1"/>
            </p:cNvSpPr>
            <p:nvPr/>
          </p:nvSpPr>
          <p:spPr bwMode="auto">
            <a:xfrm>
              <a:off x="3360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73"/>
            <p:cNvSpPr>
              <a:spLocks noChangeShapeType="1"/>
            </p:cNvSpPr>
            <p:nvPr/>
          </p:nvSpPr>
          <p:spPr bwMode="auto">
            <a:xfrm>
              <a:off x="3456" y="19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Rectangle 74"/>
            <p:cNvSpPr>
              <a:spLocks noChangeArrowheads="1"/>
            </p:cNvSpPr>
            <p:nvPr/>
          </p:nvSpPr>
          <p:spPr bwMode="auto">
            <a:xfrm>
              <a:off x="468" y="1935"/>
              <a:ext cx="96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13" name="Text Box 75"/>
            <p:cNvSpPr txBox="1">
              <a:spLocks noChangeArrowheads="1"/>
            </p:cNvSpPr>
            <p:nvPr/>
          </p:nvSpPr>
          <p:spPr bwMode="auto">
            <a:xfrm>
              <a:off x="372" y="1680"/>
              <a:ext cx="12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Registro indir. (AR)</a:t>
              </a:r>
            </a:p>
          </p:txBody>
        </p:sp>
        <p:sp>
          <p:nvSpPr>
            <p:cNvPr id="14414" name="Text Box 76"/>
            <p:cNvSpPr txBox="1">
              <a:spLocks noChangeArrowheads="1"/>
            </p:cNvSpPr>
            <p:nvPr/>
          </p:nvSpPr>
          <p:spPr bwMode="auto">
            <a:xfrm>
              <a:off x="612" y="2103"/>
              <a:ext cx="6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k = 10 bit</a:t>
              </a:r>
            </a:p>
          </p:txBody>
        </p:sp>
        <p:sp>
          <p:nvSpPr>
            <p:cNvPr id="14415" name="Line 77"/>
            <p:cNvSpPr>
              <a:spLocks noChangeShapeType="1"/>
            </p:cNvSpPr>
            <p:nvPr/>
          </p:nvSpPr>
          <p:spPr bwMode="auto">
            <a:xfrm>
              <a:off x="564" y="19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Line 78"/>
            <p:cNvSpPr>
              <a:spLocks noChangeShapeType="1"/>
            </p:cNvSpPr>
            <p:nvPr/>
          </p:nvSpPr>
          <p:spPr bwMode="auto">
            <a:xfrm>
              <a:off x="660" y="19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7" name="Line 79"/>
            <p:cNvSpPr>
              <a:spLocks noChangeShapeType="1"/>
            </p:cNvSpPr>
            <p:nvPr/>
          </p:nvSpPr>
          <p:spPr bwMode="auto">
            <a:xfrm>
              <a:off x="756" y="19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Line 80"/>
            <p:cNvSpPr>
              <a:spLocks noChangeShapeType="1"/>
            </p:cNvSpPr>
            <p:nvPr/>
          </p:nvSpPr>
          <p:spPr bwMode="auto">
            <a:xfrm>
              <a:off x="852" y="19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Line 81"/>
            <p:cNvSpPr>
              <a:spLocks noChangeShapeType="1"/>
            </p:cNvSpPr>
            <p:nvPr/>
          </p:nvSpPr>
          <p:spPr bwMode="auto">
            <a:xfrm>
              <a:off x="948" y="19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Line 82"/>
            <p:cNvSpPr>
              <a:spLocks noChangeShapeType="1"/>
            </p:cNvSpPr>
            <p:nvPr/>
          </p:nvSpPr>
          <p:spPr bwMode="auto">
            <a:xfrm>
              <a:off x="1044" y="19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Line 83"/>
            <p:cNvSpPr>
              <a:spLocks noChangeShapeType="1"/>
            </p:cNvSpPr>
            <p:nvPr/>
          </p:nvSpPr>
          <p:spPr bwMode="auto">
            <a:xfrm>
              <a:off x="1140" y="19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2" name="Line 84"/>
            <p:cNvSpPr>
              <a:spLocks noChangeShapeType="1"/>
            </p:cNvSpPr>
            <p:nvPr/>
          </p:nvSpPr>
          <p:spPr bwMode="auto">
            <a:xfrm>
              <a:off x="1236" y="19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3" name="Line 85"/>
            <p:cNvSpPr>
              <a:spLocks noChangeShapeType="1"/>
            </p:cNvSpPr>
            <p:nvPr/>
          </p:nvSpPr>
          <p:spPr bwMode="auto">
            <a:xfrm>
              <a:off x="1332" y="195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4" name="Text Box 86"/>
            <p:cNvSpPr txBox="1">
              <a:spLocks noChangeArrowheads="1"/>
            </p:cNvSpPr>
            <p:nvPr/>
          </p:nvSpPr>
          <p:spPr bwMode="auto">
            <a:xfrm>
              <a:off x="4128" y="1689"/>
              <a:ext cx="1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Registro dati (DR)</a:t>
              </a:r>
            </a:p>
          </p:txBody>
        </p:sp>
        <p:sp>
          <p:nvSpPr>
            <p:cNvPr id="14425" name="Line 87"/>
            <p:cNvSpPr>
              <a:spLocks noChangeShapeType="1"/>
            </p:cNvSpPr>
            <p:nvPr/>
          </p:nvSpPr>
          <p:spPr bwMode="auto">
            <a:xfrm>
              <a:off x="3562" y="212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6" name="Text Box 88"/>
            <p:cNvSpPr txBox="1">
              <a:spLocks noChangeArrowheads="1"/>
            </p:cNvSpPr>
            <p:nvPr/>
          </p:nvSpPr>
          <p:spPr bwMode="auto">
            <a:xfrm>
              <a:off x="3552" y="2082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load</a:t>
              </a:r>
            </a:p>
          </p:txBody>
        </p:sp>
        <p:sp>
          <p:nvSpPr>
            <p:cNvPr id="14427" name="Line 89"/>
            <p:cNvSpPr>
              <a:spLocks noChangeShapeType="1"/>
            </p:cNvSpPr>
            <p:nvPr/>
          </p:nvSpPr>
          <p:spPr bwMode="auto">
            <a:xfrm flipH="1">
              <a:off x="3552" y="200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8" name="Text Box 90"/>
            <p:cNvSpPr txBox="1">
              <a:spLocks noChangeArrowheads="1"/>
            </p:cNvSpPr>
            <p:nvPr/>
          </p:nvSpPr>
          <p:spPr bwMode="auto">
            <a:xfrm>
              <a:off x="3524" y="178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store</a:t>
              </a:r>
            </a:p>
          </p:txBody>
        </p:sp>
        <p:sp>
          <p:nvSpPr>
            <p:cNvPr id="14429" name="Text Box 91"/>
            <p:cNvSpPr txBox="1">
              <a:spLocks noChangeArrowheads="1"/>
            </p:cNvSpPr>
            <p:nvPr/>
          </p:nvSpPr>
          <p:spPr bwMode="auto">
            <a:xfrm>
              <a:off x="4272" y="2121"/>
              <a:ext cx="6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h = 16 bit</a:t>
              </a:r>
            </a:p>
          </p:txBody>
        </p:sp>
        <p:sp>
          <p:nvSpPr>
            <p:cNvPr id="14430" name="Rectangle 92"/>
            <p:cNvSpPr>
              <a:spLocks noChangeArrowheads="1"/>
            </p:cNvSpPr>
            <p:nvPr/>
          </p:nvSpPr>
          <p:spPr bwMode="auto">
            <a:xfrm>
              <a:off x="3888" y="1929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31" name="Line 93"/>
            <p:cNvSpPr>
              <a:spLocks noChangeShapeType="1"/>
            </p:cNvSpPr>
            <p:nvPr/>
          </p:nvSpPr>
          <p:spPr bwMode="auto">
            <a:xfrm>
              <a:off x="3984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2" name="Line 94"/>
            <p:cNvSpPr>
              <a:spLocks noChangeShapeType="1"/>
            </p:cNvSpPr>
            <p:nvPr/>
          </p:nvSpPr>
          <p:spPr bwMode="auto">
            <a:xfrm>
              <a:off x="4080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3" name="Line 95"/>
            <p:cNvSpPr>
              <a:spLocks noChangeShapeType="1"/>
            </p:cNvSpPr>
            <p:nvPr/>
          </p:nvSpPr>
          <p:spPr bwMode="auto">
            <a:xfrm>
              <a:off x="4176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4" name="Line 96"/>
            <p:cNvSpPr>
              <a:spLocks noChangeShapeType="1"/>
            </p:cNvSpPr>
            <p:nvPr/>
          </p:nvSpPr>
          <p:spPr bwMode="auto">
            <a:xfrm>
              <a:off x="4272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5" name="Line 97"/>
            <p:cNvSpPr>
              <a:spLocks noChangeShapeType="1"/>
            </p:cNvSpPr>
            <p:nvPr/>
          </p:nvSpPr>
          <p:spPr bwMode="auto">
            <a:xfrm>
              <a:off x="4368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6" name="Line 98"/>
            <p:cNvSpPr>
              <a:spLocks noChangeShapeType="1"/>
            </p:cNvSpPr>
            <p:nvPr/>
          </p:nvSpPr>
          <p:spPr bwMode="auto">
            <a:xfrm>
              <a:off x="4464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7" name="Line 99"/>
            <p:cNvSpPr>
              <a:spLocks noChangeShapeType="1"/>
            </p:cNvSpPr>
            <p:nvPr/>
          </p:nvSpPr>
          <p:spPr bwMode="auto">
            <a:xfrm>
              <a:off x="4560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Line 100"/>
            <p:cNvSpPr>
              <a:spLocks noChangeShapeType="1"/>
            </p:cNvSpPr>
            <p:nvPr/>
          </p:nvSpPr>
          <p:spPr bwMode="auto">
            <a:xfrm>
              <a:off x="4656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9" name="Line 101"/>
            <p:cNvSpPr>
              <a:spLocks noChangeShapeType="1"/>
            </p:cNvSpPr>
            <p:nvPr/>
          </p:nvSpPr>
          <p:spPr bwMode="auto">
            <a:xfrm>
              <a:off x="4752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0" name="Line 102"/>
            <p:cNvSpPr>
              <a:spLocks noChangeShapeType="1"/>
            </p:cNvSpPr>
            <p:nvPr/>
          </p:nvSpPr>
          <p:spPr bwMode="auto">
            <a:xfrm>
              <a:off x="4848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1" name="Line 103"/>
            <p:cNvSpPr>
              <a:spLocks noChangeShapeType="1"/>
            </p:cNvSpPr>
            <p:nvPr/>
          </p:nvSpPr>
          <p:spPr bwMode="auto">
            <a:xfrm>
              <a:off x="4944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2" name="Line 104"/>
            <p:cNvSpPr>
              <a:spLocks noChangeShapeType="1"/>
            </p:cNvSpPr>
            <p:nvPr/>
          </p:nvSpPr>
          <p:spPr bwMode="auto">
            <a:xfrm>
              <a:off x="5040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3" name="Line 105"/>
            <p:cNvSpPr>
              <a:spLocks noChangeShapeType="1"/>
            </p:cNvSpPr>
            <p:nvPr/>
          </p:nvSpPr>
          <p:spPr bwMode="auto">
            <a:xfrm>
              <a:off x="5136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4" name="Line 106"/>
            <p:cNvSpPr>
              <a:spLocks noChangeShapeType="1"/>
            </p:cNvSpPr>
            <p:nvPr/>
          </p:nvSpPr>
          <p:spPr bwMode="auto">
            <a:xfrm>
              <a:off x="5232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5" name="Line 107"/>
            <p:cNvSpPr>
              <a:spLocks noChangeShapeType="1"/>
            </p:cNvSpPr>
            <p:nvPr/>
          </p:nvSpPr>
          <p:spPr bwMode="auto">
            <a:xfrm>
              <a:off x="5328" y="195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6" name="Line 108"/>
            <p:cNvSpPr>
              <a:spLocks noChangeShapeType="1"/>
            </p:cNvSpPr>
            <p:nvPr/>
          </p:nvSpPr>
          <p:spPr bwMode="auto">
            <a:xfrm>
              <a:off x="1440" y="206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7" name="Rectangle 109"/>
            <p:cNvSpPr>
              <a:spLocks noChangeArrowheads="1"/>
            </p:cNvSpPr>
            <p:nvPr/>
          </p:nvSpPr>
          <p:spPr bwMode="auto">
            <a:xfrm>
              <a:off x="2016" y="1056"/>
              <a:ext cx="1536" cy="24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48" name="Text Box 110"/>
            <p:cNvSpPr txBox="1">
              <a:spLocks noChangeArrowheads="1"/>
            </p:cNvSpPr>
            <p:nvPr/>
          </p:nvSpPr>
          <p:spPr bwMode="auto">
            <a:xfrm>
              <a:off x="1824" y="10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4449" name="Text Box 111"/>
            <p:cNvSpPr txBox="1">
              <a:spLocks noChangeArrowheads="1"/>
            </p:cNvSpPr>
            <p:nvPr/>
          </p:nvSpPr>
          <p:spPr bwMode="auto">
            <a:xfrm>
              <a:off x="1824" y="125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450" name="Text Box 112"/>
            <p:cNvSpPr txBox="1">
              <a:spLocks noChangeArrowheads="1"/>
            </p:cNvSpPr>
            <p:nvPr/>
          </p:nvSpPr>
          <p:spPr bwMode="auto">
            <a:xfrm>
              <a:off x="1536" y="3321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/>
              <a:r>
                <a:rPr lang="en-US">
                  <a:latin typeface="Times New Roman" pitchFamily="18" charset="0"/>
                </a:rPr>
                <a:t>1023</a:t>
              </a:r>
            </a:p>
          </p:txBody>
        </p:sp>
        <p:sp>
          <p:nvSpPr>
            <p:cNvPr id="14451" name="Line 113"/>
            <p:cNvSpPr>
              <a:spLocks noChangeShapeType="1"/>
            </p:cNvSpPr>
            <p:nvPr/>
          </p:nvSpPr>
          <p:spPr bwMode="auto">
            <a:xfrm>
              <a:off x="2016" y="91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2" name="Text Box 114"/>
            <p:cNvSpPr txBox="1">
              <a:spLocks noChangeArrowheads="1"/>
            </p:cNvSpPr>
            <p:nvPr/>
          </p:nvSpPr>
          <p:spPr bwMode="auto">
            <a:xfrm>
              <a:off x="2352" y="672"/>
              <a:ext cx="6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h = 16 bit</a:t>
              </a:r>
            </a:p>
          </p:txBody>
        </p:sp>
      </p:grpSp>
      <p:sp>
        <p:nvSpPr>
          <p:cNvPr id="16499" name="AutoShape 115"/>
          <p:cNvSpPr>
            <a:spLocks noChangeArrowheads="1"/>
          </p:cNvSpPr>
          <p:nvPr/>
        </p:nvSpPr>
        <p:spPr bwMode="auto">
          <a:xfrm>
            <a:off x="1066800" y="1371600"/>
            <a:ext cx="1524000" cy="914400"/>
          </a:xfrm>
          <a:prstGeom prst="wedgeRectCallout">
            <a:avLst>
              <a:gd name="adj1" fmla="val 90000"/>
              <a:gd name="adj2" fmla="val 9045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Dati e</a:t>
            </a:r>
          </a:p>
          <a:p>
            <a:pPr algn="ctr"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istruzioni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6500" name="AutoShape 116"/>
          <p:cNvSpPr>
            <a:spLocks noChangeArrowheads="1"/>
          </p:cNvSpPr>
          <p:nvPr/>
        </p:nvSpPr>
        <p:spPr bwMode="auto">
          <a:xfrm>
            <a:off x="1066800" y="1371600"/>
            <a:ext cx="1524000" cy="457200"/>
          </a:xfrm>
          <a:prstGeom prst="wedgeRectCallout">
            <a:avLst>
              <a:gd name="adj1" fmla="val 88440"/>
              <a:gd name="adj2" fmla="val 22743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RAM e ROM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6501" name="AutoShape 117"/>
          <p:cNvSpPr>
            <a:spLocks noChangeArrowheads="1"/>
          </p:cNvSpPr>
          <p:nvPr/>
        </p:nvSpPr>
        <p:spPr bwMode="auto">
          <a:xfrm>
            <a:off x="1066800" y="1371600"/>
            <a:ext cx="1524000" cy="457200"/>
          </a:xfrm>
          <a:prstGeom prst="wedgeRectCallout">
            <a:avLst>
              <a:gd name="adj1" fmla="val 90523"/>
              <a:gd name="adj2" fmla="val 22673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Volatile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6502" name="AutoShape 118"/>
          <p:cNvSpPr>
            <a:spLocks noChangeArrowheads="1"/>
          </p:cNvSpPr>
          <p:nvPr/>
        </p:nvSpPr>
        <p:spPr bwMode="auto">
          <a:xfrm>
            <a:off x="6324600" y="4572000"/>
            <a:ext cx="2667000" cy="762000"/>
          </a:xfrm>
          <a:prstGeom prst="wedgeRectCallout">
            <a:avLst>
              <a:gd name="adj1" fmla="val -40954"/>
              <a:gd name="adj2" fmla="val -22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Dato da</a:t>
            </a:r>
          </a:p>
          <a:p>
            <a:pPr algn="ctr"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leggere/scrivere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6503" name="AutoShape 119"/>
          <p:cNvSpPr>
            <a:spLocks noChangeArrowheads="1"/>
          </p:cNvSpPr>
          <p:nvPr/>
        </p:nvSpPr>
        <p:spPr bwMode="auto">
          <a:xfrm>
            <a:off x="609600" y="4267200"/>
            <a:ext cx="1905000" cy="457200"/>
          </a:xfrm>
          <a:prstGeom prst="wedgeRectCallout">
            <a:avLst>
              <a:gd name="adj1" fmla="val 32750"/>
              <a:gd name="adj2" fmla="val -27395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it-IT" sz="2000">
                <a:solidFill>
                  <a:schemeClr val="tx2"/>
                </a:solidFill>
                <a:latin typeface="Trebuchet MS" pitchFamily="34" charset="0"/>
                <a:cs typeface="Times New Roman" pitchFamily="18" charset="0"/>
              </a:rPr>
              <a:t>Indirizzo cella</a:t>
            </a:r>
            <a:endParaRPr lang="en-GB" sz="2000">
              <a:solidFill>
                <a:schemeClr val="tx2"/>
              </a:solidFill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5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5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9" grpId="0" animBg="1" autoUpdateAnimBg="0"/>
      <p:bldP spid="16500" grpId="0" animBg="1" autoUpdateAnimBg="0"/>
      <p:bldP spid="16501" grpId="0" animBg="1" autoUpdateAnimBg="0"/>
      <p:bldP spid="16502" grpId="0" animBg="1" autoUpdateAnimBg="0"/>
      <p:bldP spid="16503" grpId="0" animBg="1" autoUpdateAnimBg="0"/>
    </p:bldLst>
  </p:timing>
</p:sld>
</file>

<file path=ppt/theme/theme1.xml><?xml version="1.0" encoding="utf-8"?>
<a:theme xmlns:a="http://schemas.openxmlformats.org/drawingml/2006/main" name="template sisinf">
  <a:themeElements>
    <a:clrScheme name="template sisin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sisinf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sisin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isin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isin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isin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isin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isin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isin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isin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isin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isin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isin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isin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CCF59C69ED24DB609A5A05163A43C" ma:contentTypeVersion="2" ma:contentTypeDescription="Create a new document." ma:contentTypeScope="" ma:versionID="3f9f0dd0b94ccf39b352f2d5115045ee">
  <xsd:schema xmlns:xsd="http://www.w3.org/2001/XMLSchema" xmlns:xs="http://www.w3.org/2001/XMLSchema" xmlns:p="http://schemas.microsoft.com/office/2006/metadata/properties" xmlns:ns2="4793e184-a40e-41c1-9d93-4422e0644b08" targetNamespace="http://schemas.microsoft.com/office/2006/metadata/properties" ma:root="true" ma:fieldsID="89d84e75e5c53878ef1962b5eb48df7a" ns2:_="">
    <xsd:import namespace="4793e184-a40e-41c1-9d93-4422e0644b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3e184-a40e-41c1-9d93-4422e0644b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C8C510-D7F0-4223-B2AF-8066167632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93e184-a40e-41c1-9d93-4422e0644b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FD69CC-0089-45FC-8048-88B0798658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A1688F-6D0B-4D60-933F-10CE8B0DC7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1585</Words>
  <Application>Microsoft Office PowerPoint</Application>
  <PresentationFormat>On-screen Show (4:3)</PresentationFormat>
  <Paragraphs>397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template sisinf</vt:lpstr>
      <vt:lpstr>Photo Editor Photo</vt:lpstr>
      <vt:lpstr>Architettura di un calcolatore</vt:lpstr>
      <vt:lpstr>Indice</vt:lpstr>
      <vt:lpstr>La macchina di Von Neumann(1)</vt:lpstr>
      <vt:lpstr>La macchina di Von Neumann(2)</vt:lpstr>
      <vt:lpstr>La macchina di Von Neumann(3)</vt:lpstr>
      <vt:lpstr>Codifica di dati e istruzioni</vt:lpstr>
      <vt:lpstr>La memoria centrale – MM (1)</vt:lpstr>
      <vt:lpstr>La memoria centrale – MM (2)</vt:lpstr>
      <vt:lpstr>La memoria centrale (MM)</vt:lpstr>
      <vt:lpstr>Memorie RAM e ROM</vt:lpstr>
      <vt:lpstr>ROM</vt:lpstr>
      <vt:lpstr>L’unità di elaborazione (CPU)</vt:lpstr>
      <vt:lpstr>I registri della CPU</vt:lpstr>
      <vt:lpstr>ALU</vt:lpstr>
      <vt:lpstr>ALU- Registro di stato</vt:lpstr>
      <vt:lpstr>Il Clock di sistema</vt:lpstr>
      <vt:lpstr>L’unità di elaborazione (CPU)</vt:lpstr>
      <vt:lpstr>Il bus di sistema(1)</vt:lpstr>
      <vt:lpstr>Il Bus di sistema(2)</vt:lpstr>
      <vt:lpstr>Il bus di sistema</vt:lpstr>
      <vt:lpstr>Sequenza di lettura</vt:lpstr>
      <vt:lpstr>Sequenza di scrittura</vt:lpstr>
      <vt:lpstr>Le interfacce delle periferiche(1)</vt:lpstr>
      <vt:lpstr>Le interfacce delle periferiche(2)</vt:lpstr>
      <vt:lpstr>Es.: valutazione di espressione</vt:lpstr>
      <vt:lpstr>Un algoritmo generale</vt:lpstr>
      <vt:lpstr>L’algoritmo dettagliato (1)</vt:lpstr>
      <vt:lpstr>L’algoritmo dettagliato (2)</vt:lpstr>
      <vt:lpstr>L’algoritmo dettagliato (3)</vt:lpstr>
      <vt:lpstr>Tipologia delle operazioni svolte</vt:lpstr>
      <vt:lpstr>Forma binaria del programma</vt:lpstr>
      <vt:lpstr>Programma in memoria centrale</vt:lpstr>
      <vt:lpstr>Fase di fetch 1a istruzione</vt:lpstr>
      <vt:lpstr>Fase di interpretazione 1a istruzione</vt:lpstr>
      <vt:lpstr>Fase di esecuzione 1a istruzione</vt:lpstr>
    </vt:vector>
  </TitlesOfParts>
  <Company>SisInfLab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Architettura di un calcolatore</dc:title>
  <dc:creator>Simona Colucci</dc:creator>
  <cp:lastModifiedBy>DomenicoBuongiorno</cp:lastModifiedBy>
  <cp:revision>58</cp:revision>
  <dcterms:created xsi:type="dcterms:W3CDTF">2006-10-02T10:13:38Z</dcterms:created>
  <dcterms:modified xsi:type="dcterms:W3CDTF">2017-10-03T08:20:50Z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0x0101000BFCCF59C69ED24DB609A5A05163A43C</vt:lpwstr>
  </property>
</Properties>
</file>